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9"/>
  </p:notesMasterIdLst>
  <p:handoutMasterIdLst>
    <p:handoutMasterId r:id="rId50"/>
  </p:handoutMasterIdLst>
  <p:sldIdLst>
    <p:sldId id="854" r:id="rId5"/>
    <p:sldId id="1036" r:id="rId6"/>
    <p:sldId id="861" r:id="rId7"/>
    <p:sldId id="878" r:id="rId8"/>
    <p:sldId id="1042" r:id="rId9"/>
    <p:sldId id="1046" r:id="rId10"/>
    <p:sldId id="1020" r:id="rId11"/>
    <p:sldId id="1018" r:id="rId12"/>
    <p:sldId id="1024" r:id="rId13"/>
    <p:sldId id="1019" r:id="rId14"/>
    <p:sldId id="1021" r:id="rId15"/>
    <p:sldId id="1022" r:id="rId16"/>
    <p:sldId id="1043" r:id="rId17"/>
    <p:sldId id="1023" r:id="rId18"/>
    <p:sldId id="1044" r:id="rId19"/>
    <p:sldId id="1025" r:id="rId20"/>
    <p:sldId id="862" r:id="rId21"/>
    <p:sldId id="871" r:id="rId22"/>
    <p:sldId id="872" r:id="rId23"/>
    <p:sldId id="885" r:id="rId24"/>
    <p:sldId id="886" r:id="rId25"/>
    <p:sldId id="887" r:id="rId26"/>
    <p:sldId id="888" r:id="rId27"/>
    <p:sldId id="889" r:id="rId28"/>
    <p:sldId id="859" r:id="rId29"/>
    <p:sldId id="1010" r:id="rId30"/>
    <p:sldId id="867" r:id="rId31"/>
    <p:sldId id="869" r:id="rId32"/>
    <p:sldId id="868" r:id="rId33"/>
    <p:sldId id="476" r:id="rId34"/>
    <p:sldId id="870" r:id="rId35"/>
    <p:sldId id="1011" r:id="rId36"/>
    <p:sldId id="1012" r:id="rId37"/>
    <p:sldId id="1013" r:id="rId38"/>
    <p:sldId id="1045" r:id="rId39"/>
    <p:sldId id="883" r:id="rId40"/>
    <p:sldId id="966" r:id="rId41"/>
    <p:sldId id="1041" r:id="rId42"/>
    <p:sldId id="1028" r:id="rId43"/>
    <p:sldId id="1029" r:id="rId44"/>
    <p:sldId id="1031" r:id="rId45"/>
    <p:sldId id="1030" r:id="rId46"/>
    <p:sldId id="1032" r:id="rId47"/>
    <p:sldId id="882" r:id="rId4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103"/>
    <p:restoredTop sz="96970"/>
  </p:normalViewPr>
  <p:slideViewPr>
    <p:cSldViewPr snapToObjects="1">
      <p:cViewPr varScale="1">
        <p:scale>
          <a:sx n="209" d="100"/>
          <a:sy n="209" d="100"/>
        </p:scale>
        <p:origin x="992"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9/20/23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35</a:t>
            </a:fld>
            <a:endParaRPr lang="en-US" altLang="en-US"/>
          </a:p>
        </p:txBody>
      </p:sp>
    </p:spTree>
    <p:extLst>
      <p:ext uri="{BB962C8B-B14F-4D97-AF65-F5344CB8AC3E}">
        <p14:creationId xmlns:p14="http://schemas.microsoft.com/office/powerpoint/2010/main" val="3765427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36</a:t>
            </a:fld>
            <a:endParaRPr lang="en-US" altLang="en-US"/>
          </a:p>
        </p:txBody>
      </p:sp>
    </p:spTree>
    <p:extLst>
      <p:ext uri="{BB962C8B-B14F-4D97-AF65-F5344CB8AC3E}">
        <p14:creationId xmlns:p14="http://schemas.microsoft.com/office/powerpoint/2010/main" val="341770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4097560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275457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5</a:t>
            </a:fld>
            <a:endParaRPr lang="en-US" altLang="en-US"/>
          </a:p>
        </p:txBody>
      </p:sp>
    </p:spTree>
    <p:extLst>
      <p:ext uri="{BB962C8B-B14F-4D97-AF65-F5344CB8AC3E}">
        <p14:creationId xmlns:p14="http://schemas.microsoft.com/office/powerpoint/2010/main" val="876323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13</a:t>
            </a:fld>
            <a:endParaRPr lang="en-US" altLang="en-US"/>
          </a:p>
        </p:txBody>
      </p:sp>
    </p:spTree>
    <p:extLst>
      <p:ext uri="{BB962C8B-B14F-4D97-AF65-F5344CB8AC3E}">
        <p14:creationId xmlns:p14="http://schemas.microsoft.com/office/powerpoint/2010/main" val="3859775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17</a:t>
            </a:fld>
            <a:endParaRPr lang="en-US" altLang="en-US"/>
          </a:p>
        </p:txBody>
      </p:sp>
    </p:spTree>
    <p:extLst>
      <p:ext uri="{BB962C8B-B14F-4D97-AF65-F5344CB8AC3E}">
        <p14:creationId xmlns:p14="http://schemas.microsoft.com/office/powerpoint/2010/main" val="1426427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25</a:t>
            </a:fld>
            <a:endParaRPr lang="en-US" altLang="en-US"/>
          </a:p>
        </p:txBody>
      </p:sp>
    </p:spTree>
    <p:extLst>
      <p:ext uri="{BB962C8B-B14F-4D97-AF65-F5344CB8AC3E}">
        <p14:creationId xmlns:p14="http://schemas.microsoft.com/office/powerpoint/2010/main" val="3367670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26</a:t>
            </a:fld>
            <a:endParaRPr lang="en-US" altLang="en-US"/>
          </a:p>
        </p:txBody>
      </p:sp>
    </p:spTree>
    <p:extLst>
      <p:ext uri="{BB962C8B-B14F-4D97-AF65-F5344CB8AC3E}">
        <p14:creationId xmlns:p14="http://schemas.microsoft.com/office/powerpoint/2010/main" val="4103224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32</a:t>
            </a:fld>
            <a:endParaRPr lang="en-US" altLang="en-US"/>
          </a:p>
        </p:txBody>
      </p:sp>
    </p:spTree>
    <p:extLst>
      <p:ext uri="{BB962C8B-B14F-4D97-AF65-F5344CB8AC3E}">
        <p14:creationId xmlns:p14="http://schemas.microsoft.com/office/powerpoint/2010/main" val="3717239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9/20/23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9/20/23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9/20/23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9/20/23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245500114"/>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9/20/23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229182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Containers,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8" r:id="rId8"/>
    <p:sldLayoutId id="2147493589"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hyperlink" Target="https://www.docker.com/blog/containerized-python-development-part-2/" TargetMode="External"/><Relationship Id="rId2" Type="http://schemas.openxmlformats.org/officeDocument/2006/relationships/hyperlink" Target="https://docs.docker.com/language/python/"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medium.com/@mehmetodabashi/how-to-install-docker-on-ec2-and-create-a-container-75ca88e342d2" TargetMode="External"/><Relationship Id="rId2" Type="http://schemas.openxmlformats.org/officeDocument/2006/relationships/hyperlink" Target="https://github.com/donald-f-ferguson/python-docker.git"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hyperlink" Target="https://medium.com/hengky-sanjaya-blog/monolith-vs-microservices-b3953650dfd" TargetMode="Externa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SOLID"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1.xml"/><Relationship Id="rId5" Type="http://schemas.openxmlformats.org/officeDocument/2006/relationships/image" Target="../media/image22.tiff"/><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uml-diagrams.org/association.html"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www.educba.com/mysql-blob/" TargetMode="External"/><Relationship Id="rId2" Type="http://schemas.openxmlformats.org/officeDocument/2006/relationships/hyperlink" Target="https://en.wikipedia.org/wiki/Binary_large_object"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(F23)</a:t>
            </a:r>
            <a:br>
              <a:rPr lang="en-US" altLang="en-US" sz="3200" i="1" dirty="0"/>
            </a:br>
            <a:r>
              <a:rPr lang="en-US" altLang="en-US" sz="3200" i="1" dirty="0"/>
              <a:t>Cloud Computing</a:t>
            </a:r>
            <a:br>
              <a:rPr lang="en-US" altLang="en-US" sz="3200" i="1" dirty="0"/>
            </a:br>
            <a:r>
              <a:rPr lang="en-US" altLang="en-US" sz="3200" i="1" dirty="0">
                <a:solidFill>
                  <a:srgbClr val="FF0000"/>
                </a:solidFill>
              </a:rPr>
              <a:t>Lecture 2: Containers, REST, BLOBs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86BD02-4766-F74B-ACB1-139B0BB13706}"/>
              </a:ext>
            </a:extLst>
          </p:cNvPr>
          <p:cNvSpPr>
            <a:spLocks noGrp="1"/>
          </p:cNvSpPr>
          <p:nvPr>
            <p:ph type="title"/>
          </p:nvPr>
        </p:nvSpPr>
        <p:spPr/>
        <p:txBody>
          <a:bodyPr/>
          <a:lstStyle/>
          <a:p>
            <a:r>
              <a:rPr lang="en-US" dirty="0"/>
              <a:t>Containers vs VMs</a:t>
            </a:r>
          </a:p>
        </p:txBody>
      </p:sp>
      <p:sp>
        <p:nvSpPr>
          <p:cNvPr id="8" name="AutoShape 4">
            <a:extLst>
              <a:ext uri="{FF2B5EF4-FFF2-40B4-BE49-F238E27FC236}">
                <a16:creationId xmlns:a16="http://schemas.microsoft.com/office/drawing/2014/main" id="{10A7E4CD-8D45-1A4F-B078-45CCFF63DE56}"/>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771AE1D3-D985-D247-87B8-B139ADB937E1}"/>
              </a:ext>
            </a:extLst>
          </p:cNvPr>
          <p:cNvPicPr>
            <a:picLocks noChangeAspect="1"/>
          </p:cNvPicPr>
          <p:nvPr/>
        </p:nvPicPr>
        <p:blipFill>
          <a:blip r:embed="rId2"/>
          <a:stretch>
            <a:fillRect/>
          </a:stretch>
        </p:blipFill>
        <p:spPr>
          <a:xfrm>
            <a:off x="304800" y="590550"/>
            <a:ext cx="7772400" cy="4053055"/>
          </a:xfrm>
          <a:prstGeom prst="rect">
            <a:avLst/>
          </a:prstGeom>
        </p:spPr>
      </p:pic>
      <p:sp>
        <p:nvSpPr>
          <p:cNvPr id="2" name="Rectangle 1">
            <a:extLst>
              <a:ext uri="{FF2B5EF4-FFF2-40B4-BE49-F238E27FC236}">
                <a16:creationId xmlns:a16="http://schemas.microsoft.com/office/drawing/2014/main" id="{5515F817-30D4-8302-964B-1C9BE1680901}"/>
              </a:ext>
            </a:extLst>
          </p:cNvPr>
          <p:cNvSpPr/>
          <p:nvPr/>
        </p:nvSpPr>
        <p:spPr>
          <a:xfrm>
            <a:off x="1676400" y="2343150"/>
            <a:ext cx="2057400" cy="5334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28D60EA-A244-1201-94E8-4FB2B1E8251E}"/>
              </a:ext>
            </a:extLst>
          </p:cNvPr>
          <p:cNvSpPr/>
          <p:nvPr/>
        </p:nvSpPr>
        <p:spPr>
          <a:xfrm>
            <a:off x="5867400" y="2350376"/>
            <a:ext cx="2133600" cy="983373"/>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A22E0A6-1CCA-B00F-AED8-6F8C06B65ACB}"/>
              </a:ext>
            </a:extLst>
          </p:cNvPr>
          <p:cNvSpPr/>
          <p:nvPr/>
        </p:nvSpPr>
        <p:spPr>
          <a:xfrm>
            <a:off x="5867400" y="3333749"/>
            <a:ext cx="2133600" cy="1219201"/>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207FD49-9B85-FF76-72FD-AB961B47753E}"/>
              </a:ext>
            </a:extLst>
          </p:cNvPr>
          <p:cNvSpPr/>
          <p:nvPr/>
        </p:nvSpPr>
        <p:spPr>
          <a:xfrm>
            <a:off x="3810000" y="2351423"/>
            <a:ext cx="2057400" cy="52512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CAE9C5C-5621-1B00-DA5A-0DFD48480601}"/>
              </a:ext>
            </a:extLst>
          </p:cNvPr>
          <p:cNvSpPr/>
          <p:nvPr/>
        </p:nvSpPr>
        <p:spPr>
          <a:xfrm>
            <a:off x="3755136" y="3345179"/>
            <a:ext cx="2057400" cy="1219201"/>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4117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A02B3-2C96-7641-A9A9-3BD63F9894EE}"/>
              </a:ext>
            </a:extLst>
          </p:cNvPr>
          <p:cNvSpPr>
            <a:spLocks noGrp="1"/>
          </p:cNvSpPr>
          <p:nvPr>
            <p:ph type="title"/>
          </p:nvPr>
        </p:nvSpPr>
        <p:spPr/>
        <p:txBody>
          <a:bodyPr/>
          <a:lstStyle/>
          <a:p>
            <a:r>
              <a:rPr lang="en-US" dirty="0"/>
              <a:t>Some Container/Docker Implementation Concepts</a:t>
            </a:r>
          </a:p>
        </p:txBody>
      </p:sp>
      <p:pic>
        <p:nvPicPr>
          <p:cNvPr id="4" name="Picture 3">
            <a:extLst>
              <a:ext uri="{FF2B5EF4-FFF2-40B4-BE49-F238E27FC236}">
                <a16:creationId xmlns:a16="http://schemas.microsoft.com/office/drawing/2014/main" id="{D264F72E-2701-2E46-85A7-153DE0960E95}"/>
              </a:ext>
            </a:extLst>
          </p:cNvPr>
          <p:cNvPicPr>
            <a:picLocks noChangeAspect="1"/>
          </p:cNvPicPr>
          <p:nvPr/>
        </p:nvPicPr>
        <p:blipFill>
          <a:blip r:embed="rId2"/>
          <a:stretch>
            <a:fillRect/>
          </a:stretch>
        </p:blipFill>
        <p:spPr>
          <a:xfrm>
            <a:off x="228600" y="1733550"/>
            <a:ext cx="3311828" cy="2362200"/>
          </a:xfrm>
          <a:prstGeom prst="rect">
            <a:avLst/>
          </a:prstGeom>
          <a:ln>
            <a:solidFill>
              <a:schemeClr val="tx1"/>
            </a:solidFill>
          </a:ln>
        </p:spPr>
      </p:pic>
      <p:pic>
        <p:nvPicPr>
          <p:cNvPr id="5" name="Picture 4">
            <a:extLst>
              <a:ext uri="{FF2B5EF4-FFF2-40B4-BE49-F238E27FC236}">
                <a16:creationId xmlns:a16="http://schemas.microsoft.com/office/drawing/2014/main" id="{7168E5D4-1304-6F44-BE5B-2845CC8F029B}"/>
              </a:ext>
            </a:extLst>
          </p:cNvPr>
          <p:cNvPicPr>
            <a:picLocks noChangeAspect="1"/>
          </p:cNvPicPr>
          <p:nvPr/>
        </p:nvPicPr>
        <p:blipFill>
          <a:blip r:embed="rId3"/>
          <a:stretch>
            <a:fillRect/>
          </a:stretch>
        </p:blipFill>
        <p:spPr>
          <a:xfrm>
            <a:off x="5029200" y="1600041"/>
            <a:ext cx="3124200" cy="2457374"/>
          </a:xfrm>
          <a:prstGeom prst="rect">
            <a:avLst/>
          </a:prstGeom>
          <a:ln>
            <a:solidFill>
              <a:schemeClr val="tx1"/>
            </a:solidFill>
          </a:ln>
        </p:spPr>
      </p:pic>
      <p:pic>
        <p:nvPicPr>
          <p:cNvPr id="2" name="Picture 1">
            <a:extLst>
              <a:ext uri="{FF2B5EF4-FFF2-40B4-BE49-F238E27FC236}">
                <a16:creationId xmlns:a16="http://schemas.microsoft.com/office/drawing/2014/main" id="{3E7A3653-5ACE-8A45-89C0-F1E00773847B}"/>
              </a:ext>
            </a:extLst>
          </p:cNvPr>
          <p:cNvPicPr>
            <a:picLocks noChangeAspect="1"/>
          </p:cNvPicPr>
          <p:nvPr/>
        </p:nvPicPr>
        <p:blipFill>
          <a:blip r:embed="rId4"/>
          <a:stretch>
            <a:fillRect/>
          </a:stretch>
        </p:blipFill>
        <p:spPr>
          <a:xfrm>
            <a:off x="0" y="447614"/>
            <a:ext cx="3978877" cy="1127703"/>
          </a:xfrm>
          <a:prstGeom prst="rect">
            <a:avLst/>
          </a:prstGeom>
        </p:spPr>
      </p:pic>
      <p:pic>
        <p:nvPicPr>
          <p:cNvPr id="9" name="Picture 8">
            <a:extLst>
              <a:ext uri="{FF2B5EF4-FFF2-40B4-BE49-F238E27FC236}">
                <a16:creationId xmlns:a16="http://schemas.microsoft.com/office/drawing/2014/main" id="{176B4BC4-8710-8946-9A6D-0B4C9FEFB070}"/>
              </a:ext>
            </a:extLst>
          </p:cNvPr>
          <p:cNvPicPr>
            <a:picLocks noChangeAspect="1"/>
          </p:cNvPicPr>
          <p:nvPr/>
        </p:nvPicPr>
        <p:blipFill>
          <a:blip r:embed="rId5"/>
          <a:stretch>
            <a:fillRect/>
          </a:stretch>
        </p:blipFill>
        <p:spPr>
          <a:xfrm>
            <a:off x="4834646" y="539319"/>
            <a:ext cx="4038600" cy="1016862"/>
          </a:xfrm>
          <a:prstGeom prst="rect">
            <a:avLst/>
          </a:prstGeom>
        </p:spPr>
      </p:pic>
      <p:sp>
        <p:nvSpPr>
          <p:cNvPr id="10" name="TextBox 9">
            <a:extLst>
              <a:ext uri="{FF2B5EF4-FFF2-40B4-BE49-F238E27FC236}">
                <a16:creationId xmlns:a16="http://schemas.microsoft.com/office/drawing/2014/main" id="{AC18576B-8C2A-1D47-8053-3F426742403D}"/>
              </a:ext>
            </a:extLst>
          </p:cNvPr>
          <p:cNvSpPr txBox="1"/>
          <p:nvPr/>
        </p:nvSpPr>
        <p:spPr>
          <a:xfrm>
            <a:off x="1621" y="4171950"/>
            <a:ext cx="3856056" cy="338554"/>
          </a:xfrm>
          <a:prstGeom prst="rect">
            <a:avLst/>
          </a:prstGeom>
          <a:noFill/>
        </p:spPr>
        <p:txBody>
          <a:bodyPr wrap="none" rtlCol="0">
            <a:spAutoFit/>
          </a:bodyPr>
          <a:lstStyle/>
          <a:p>
            <a:r>
              <a:rPr lang="en-US" sz="1600" dirty="0"/>
              <a:t>Isolates libraries, paths, packages, PIDs, ... ...</a:t>
            </a:r>
          </a:p>
        </p:txBody>
      </p:sp>
      <p:sp>
        <p:nvSpPr>
          <p:cNvPr id="11" name="TextBox 10">
            <a:extLst>
              <a:ext uri="{FF2B5EF4-FFF2-40B4-BE49-F238E27FC236}">
                <a16:creationId xmlns:a16="http://schemas.microsoft.com/office/drawing/2014/main" id="{84D49089-4D5B-4D4B-B98A-2B2C151C549F}"/>
              </a:ext>
            </a:extLst>
          </p:cNvPr>
          <p:cNvSpPr txBox="1"/>
          <p:nvPr/>
        </p:nvSpPr>
        <p:spPr>
          <a:xfrm>
            <a:off x="4965191" y="4171950"/>
            <a:ext cx="3777509" cy="338554"/>
          </a:xfrm>
          <a:prstGeom prst="rect">
            <a:avLst/>
          </a:prstGeom>
          <a:noFill/>
        </p:spPr>
        <p:txBody>
          <a:bodyPr wrap="none" rtlCol="0">
            <a:spAutoFit/>
          </a:bodyPr>
          <a:lstStyle/>
          <a:p>
            <a:r>
              <a:rPr lang="en-US" sz="1600" dirty="0"/>
              <a:t>Partitions and caps resource consumption.</a:t>
            </a:r>
          </a:p>
        </p:txBody>
      </p:sp>
    </p:spTree>
    <p:extLst>
      <p:ext uri="{BB962C8B-B14F-4D97-AF65-F5344CB8AC3E}">
        <p14:creationId xmlns:p14="http://schemas.microsoft.com/office/powerpoint/2010/main" val="1776964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AFEBE7-E066-584A-9618-CCC736CE494F}"/>
              </a:ext>
            </a:extLst>
          </p:cNvPr>
          <p:cNvSpPr>
            <a:spLocks noGrp="1"/>
          </p:cNvSpPr>
          <p:nvPr>
            <p:ph type="title"/>
          </p:nvPr>
        </p:nvSpPr>
        <p:spPr/>
        <p:txBody>
          <a:bodyPr/>
          <a:lstStyle/>
          <a:p>
            <a:r>
              <a:rPr lang="en-US" altLang="en-US" dirty="0">
                <a:solidFill>
                  <a:prstClr val="white"/>
                </a:solidFill>
              </a:rPr>
              <a:t>Containers and Some Docker Overview</a:t>
            </a:r>
            <a:br>
              <a:rPr lang="en-US" altLang="en-US" dirty="0">
                <a:solidFill>
                  <a:prstClr val="white"/>
                </a:solidFill>
              </a:rPr>
            </a:br>
            <a:endParaRPr lang="en-US" dirty="0"/>
          </a:p>
        </p:txBody>
      </p:sp>
      <p:pic>
        <p:nvPicPr>
          <p:cNvPr id="4" name="Picture 3">
            <a:extLst>
              <a:ext uri="{FF2B5EF4-FFF2-40B4-BE49-F238E27FC236}">
                <a16:creationId xmlns:a16="http://schemas.microsoft.com/office/drawing/2014/main" id="{F565D0C2-5A36-A843-B5EF-BF99DC865D88}"/>
              </a:ext>
            </a:extLst>
          </p:cNvPr>
          <p:cNvPicPr>
            <a:picLocks noChangeAspect="1"/>
          </p:cNvPicPr>
          <p:nvPr/>
        </p:nvPicPr>
        <p:blipFill>
          <a:blip r:embed="rId2"/>
          <a:stretch>
            <a:fillRect/>
          </a:stretch>
        </p:blipFill>
        <p:spPr>
          <a:xfrm>
            <a:off x="67089" y="466725"/>
            <a:ext cx="3405395" cy="2583403"/>
          </a:xfrm>
          <a:prstGeom prst="rect">
            <a:avLst/>
          </a:prstGeom>
        </p:spPr>
      </p:pic>
      <p:pic>
        <p:nvPicPr>
          <p:cNvPr id="5" name="Picture 4">
            <a:extLst>
              <a:ext uri="{FF2B5EF4-FFF2-40B4-BE49-F238E27FC236}">
                <a16:creationId xmlns:a16="http://schemas.microsoft.com/office/drawing/2014/main" id="{0409977B-997C-614F-B49F-B85686DC5AA6}"/>
              </a:ext>
            </a:extLst>
          </p:cNvPr>
          <p:cNvPicPr>
            <a:picLocks noChangeAspect="1"/>
          </p:cNvPicPr>
          <p:nvPr/>
        </p:nvPicPr>
        <p:blipFill>
          <a:blip r:embed="rId3"/>
          <a:stretch>
            <a:fillRect/>
          </a:stretch>
        </p:blipFill>
        <p:spPr>
          <a:xfrm>
            <a:off x="4360793" y="574676"/>
            <a:ext cx="4229307" cy="827892"/>
          </a:xfrm>
          <a:prstGeom prst="rect">
            <a:avLst/>
          </a:prstGeom>
        </p:spPr>
      </p:pic>
      <p:sp>
        <p:nvSpPr>
          <p:cNvPr id="6" name="Content Placeholder 14">
            <a:extLst>
              <a:ext uri="{FF2B5EF4-FFF2-40B4-BE49-F238E27FC236}">
                <a16:creationId xmlns:a16="http://schemas.microsoft.com/office/drawing/2014/main" id="{841D9E54-4840-8A43-B228-C36FC3BF2689}"/>
              </a:ext>
            </a:extLst>
          </p:cNvPr>
          <p:cNvSpPr>
            <a:spLocks noGrp="1"/>
          </p:cNvSpPr>
          <p:nvPr>
            <p:ph idx="1"/>
          </p:nvPr>
        </p:nvSpPr>
        <p:spPr>
          <a:xfrm>
            <a:off x="2109580" y="1520043"/>
            <a:ext cx="6405770" cy="3112679"/>
          </a:xfrm>
          <a:solidFill>
            <a:schemeClr val="bg1"/>
          </a:solidFill>
        </p:spPr>
        <p:txBody>
          <a:bodyPr>
            <a:normAutofit lnSpcReduction="10000"/>
          </a:bodyPr>
          <a:lstStyle/>
          <a:p>
            <a:r>
              <a:rPr lang="en-US" sz="1800" dirty="0"/>
              <a:t>We are familiar with the problem</a:t>
            </a:r>
          </a:p>
          <a:p>
            <a:pPr lvl="1"/>
            <a:r>
              <a:rPr lang="en-US" sz="1500" dirty="0"/>
              <a:t>We have a system with an OS and installed SW.</a:t>
            </a:r>
          </a:p>
          <a:p>
            <a:pPr lvl="1"/>
            <a:r>
              <a:rPr lang="en-US" sz="1500" dirty="0"/>
              <a:t>We need to install something new, and that requires installing prerequisites, changing versions, etc.</a:t>
            </a:r>
          </a:p>
          <a:p>
            <a:pPr lvl="1"/>
            <a:r>
              <a:rPr lang="en-US" sz="1500" dirty="0"/>
              <a:t>After many tries, we get the application installed only to find out we broke some other application.</a:t>
            </a:r>
          </a:p>
          <a:p>
            <a:r>
              <a:rPr lang="en-US" sz="1800" dirty="0"/>
              <a:t>Docker and containers allow you to:</a:t>
            </a:r>
          </a:p>
          <a:p>
            <a:pPr lvl="1"/>
            <a:r>
              <a:rPr lang="en-US" sz="1500" dirty="0"/>
              <a:t>Develop an application or SW system.</a:t>
            </a:r>
          </a:p>
          <a:p>
            <a:pPr lvl="1"/>
            <a:r>
              <a:rPr lang="en-US" sz="1500" dirty="0"/>
              <a:t>Package up the entire environment (paths, versions, libs, ...) into an image that works and is self-contained.</a:t>
            </a:r>
          </a:p>
          <a:p>
            <a:pPr lvl="1"/>
            <a:r>
              <a:rPr lang="en-US" sz="1500" dirty="0"/>
              <a:t>Someone installing/starting your application simply gets the image from a repository and starts the image to create a running container.</a:t>
            </a:r>
          </a:p>
        </p:txBody>
      </p:sp>
      <p:sp>
        <p:nvSpPr>
          <p:cNvPr id="2" name="TextBox 11">
            <a:extLst>
              <a:ext uri="{FF2B5EF4-FFF2-40B4-BE49-F238E27FC236}">
                <a16:creationId xmlns:a16="http://schemas.microsoft.com/office/drawing/2014/main" id="{9B36889E-FA9B-F60E-86A8-5F68FAB1042B}"/>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
        <p:nvSpPr>
          <p:cNvPr id="7" name="Rectangle 6">
            <a:extLst>
              <a:ext uri="{FF2B5EF4-FFF2-40B4-BE49-F238E27FC236}">
                <a16:creationId xmlns:a16="http://schemas.microsoft.com/office/drawing/2014/main" id="{37AB3A91-9452-DE2E-485A-6BC6435AE0E9}"/>
              </a:ext>
            </a:extLst>
          </p:cNvPr>
          <p:cNvSpPr/>
          <p:nvPr/>
        </p:nvSpPr>
        <p:spPr>
          <a:xfrm>
            <a:off x="457200" y="657613"/>
            <a:ext cx="1371600" cy="92353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263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Demo 1 – Simple Flask Application</a:t>
            </a:r>
          </a:p>
        </p:txBody>
      </p:sp>
      <p:sp>
        <p:nvSpPr>
          <p:cNvPr id="4" name="TextBox 11">
            <a:extLst>
              <a:ext uri="{FF2B5EF4-FFF2-40B4-BE49-F238E27FC236}">
                <a16:creationId xmlns:a16="http://schemas.microsoft.com/office/drawing/2014/main" id="{7FB8F7F7-3862-DD84-83AE-FADA77D4EFF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Containers,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2469113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9F7D52-189F-E54F-BEBC-3B659C7E9EFA}"/>
              </a:ext>
            </a:extLst>
          </p:cNvPr>
          <p:cNvSpPr>
            <a:spLocks noGrp="1"/>
          </p:cNvSpPr>
          <p:nvPr>
            <p:ph idx="1"/>
          </p:nvPr>
        </p:nvSpPr>
        <p:spPr/>
        <p:txBody>
          <a:bodyPr/>
          <a:lstStyle/>
          <a:p>
            <a:r>
              <a:rPr lang="en-US" sz="1800" dirty="0"/>
              <a:t>We will follow two tutorials</a:t>
            </a:r>
          </a:p>
          <a:p>
            <a:pPr lvl="1"/>
            <a:r>
              <a:rPr lang="en-US" sz="1600" dirty="0">
                <a:hlinkClick r:id="rId2"/>
              </a:rPr>
              <a:t>https://docs.docker.com/language/python/</a:t>
            </a:r>
            <a:endParaRPr lang="en-US" sz="1600" dirty="0"/>
          </a:p>
          <a:p>
            <a:pPr lvl="1"/>
            <a:r>
              <a:rPr lang="en-US" sz="1600" dirty="0">
                <a:hlinkClick r:id="rId3"/>
              </a:rPr>
              <a:t>https://www.docker.com/blog/containerized-python-development-part-2/</a:t>
            </a:r>
            <a:br>
              <a:rPr lang="en-US" sz="1600" dirty="0"/>
            </a:br>
            <a:r>
              <a:rPr lang="en-US" sz="1600" dirty="0"/>
              <a:t>(/Users/</a:t>
            </a:r>
            <a:r>
              <a:rPr lang="en-US" sz="1600" dirty="0" err="1"/>
              <a:t>donaldferguson</a:t>
            </a:r>
            <a:r>
              <a:rPr lang="en-US" sz="1600" dirty="0"/>
              <a:t>/Dropbox/000-NewProjects/nginx-flask-</a:t>
            </a:r>
            <a:r>
              <a:rPr lang="en-US" sz="1600" dirty="0" err="1"/>
              <a:t>mysql</a:t>
            </a:r>
            <a:r>
              <a:rPr lang="en-US" sz="1600" dirty="0"/>
              <a:t>)</a:t>
            </a:r>
          </a:p>
          <a:p>
            <a:pPr marL="457200" lvl="1" indent="0">
              <a:buNone/>
            </a:pPr>
            <a:r>
              <a:rPr lang="en-US" dirty="0"/>
              <a:t>But, the in the future, basic idea is the same as we have previously followed.</a:t>
            </a:r>
          </a:p>
          <a:p>
            <a:r>
              <a:rPr lang="en-US" sz="1800" dirty="0"/>
              <a:t>The steps:</a:t>
            </a:r>
          </a:p>
          <a:p>
            <a:pPr lvl="1"/>
            <a:r>
              <a:rPr lang="en-US" sz="1600" dirty="0"/>
              <a:t>Find an example of something cool.</a:t>
            </a:r>
          </a:p>
          <a:p>
            <a:pPr lvl="1"/>
            <a:r>
              <a:rPr lang="en-US" sz="1600" dirty="0"/>
              <a:t>Download it, set it up and run it.</a:t>
            </a:r>
          </a:p>
          <a:p>
            <a:pPr lvl="1"/>
            <a:r>
              <a:rPr lang="en-US" sz="1600" dirty="0"/>
              <a:t>Modify it and add my application code and logic.</a:t>
            </a:r>
          </a:p>
          <a:p>
            <a:pPr lvl="1"/>
            <a:r>
              <a:rPr lang="en-US" sz="1600" dirty="0"/>
              <a:t>Push it somewhere, in this case Docker Hub. (I had to use GitHub)</a:t>
            </a:r>
          </a:p>
          <a:p>
            <a:pPr lvl="1"/>
            <a:r>
              <a:rPr lang="en-US" sz="1600" dirty="0"/>
              <a:t>Deploy on the cloud.  AWS gives you two or three options:</a:t>
            </a:r>
          </a:p>
          <a:p>
            <a:pPr lvl="2"/>
            <a:r>
              <a:rPr lang="en-US" sz="1400" dirty="0"/>
              <a:t>Docker on EC2</a:t>
            </a:r>
          </a:p>
          <a:p>
            <a:pPr lvl="2"/>
            <a:r>
              <a:rPr lang="en-US" sz="1400" dirty="0"/>
              <a:t>Elastic Container Service</a:t>
            </a:r>
          </a:p>
          <a:p>
            <a:pPr marL="514350" lvl="1" indent="0">
              <a:buNone/>
            </a:pPr>
            <a:r>
              <a:rPr lang="en-US" sz="1600" dirty="0"/>
              <a:t>We will start with EC2.</a:t>
            </a:r>
          </a:p>
        </p:txBody>
      </p:sp>
      <p:sp>
        <p:nvSpPr>
          <p:cNvPr id="3" name="Title 2">
            <a:extLst>
              <a:ext uri="{FF2B5EF4-FFF2-40B4-BE49-F238E27FC236}">
                <a16:creationId xmlns:a16="http://schemas.microsoft.com/office/drawing/2014/main" id="{8972469B-E4D3-F045-985E-442B0E7D1847}"/>
              </a:ext>
            </a:extLst>
          </p:cNvPr>
          <p:cNvSpPr>
            <a:spLocks noGrp="1"/>
          </p:cNvSpPr>
          <p:nvPr>
            <p:ph type="title"/>
          </p:nvPr>
        </p:nvSpPr>
        <p:spPr/>
        <p:txBody>
          <a:bodyPr/>
          <a:lstStyle/>
          <a:p>
            <a:r>
              <a:rPr lang="en-US" dirty="0"/>
              <a:t>Simple Tutorial</a:t>
            </a:r>
          </a:p>
        </p:txBody>
      </p:sp>
    </p:spTree>
    <p:extLst>
      <p:ext uri="{BB962C8B-B14F-4D97-AF65-F5344CB8AC3E}">
        <p14:creationId xmlns:p14="http://schemas.microsoft.com/office/powerpoint/2010/main" val="4189993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F913A6-FA10-67A8-8EC6-413D066AEEF1}"/>
              </a:ext>
            </a:extLst>
          </p:cNvPr>
          <p:cNvSpPr>
            <a:spLocks noGrp="1"/>
          </p:cNvSpPr>
          <p:nvPr>
            <p:ph idx="1"/>
          </p:nvPr>
        </p:nvSpPr>
        <p:spPr/>
        <p:txBody>
          <a:bodyPr/>
          <a:lstStyle/>
          <a:p>
            <a:r>
              <a:rPr lang="en-US" dirty="0"/>
              <a:t>Walk through project:</a:t>
            </a:r>
          </a:p>
          <a:p>
            <a:pPr lvl="1"/>
            <a:r>
              <a:rPr lang="en-US" dirty="0"/>
              <a:t>/Users/</a:t>
            </a:r>
            <a:r>
              <a:rPr lang="en-US" dirty="0" err="1"/>
              <a:t>donaldferguson</a:t>
            </a:r>
            <a:r>
              <a:rPr lang="en-US" dirty="0"/>
              <a:t>/Dropbox/000-NewProjects/E6156F23/python-docker</a:t>
            </a:r>
          </a:p>
          <a:p>
            <a:pPr lvl="1"/>
            <a:r>
              <a:rPr lang="en-US" dirty="0">
                <a:hlinkClick r:id="rId2"/>
              </a:rPr>
              <a:t>https://github.com/donald-f-ferguson/python-docker.git</a:t>
            </a:r>
            <a:endParaRPr lang="en-US" dirty="0"/>
          </a:p>
          <a:p>
            <a:r>
              <a:rPr lang="en-US" dirty="0"/>
              <a:t>Install Docker on AWS</a:t>
            </a:r>
          </a:p>
          <a:p>
            <a:pPr lvl="1"/>
            <a:r>
              <a:rPr lang="en-US" dirty="0">
                <a:hlinkClick r:id="rId3"/>
              </a:rPr>
              <a:t>https://medium.com/@mehmetodabashi/how-to-install-docker-on-ec2-and-create-a-container-75ca88e342d2</a:t>
            </a:r>
            <a:endParaRPr lang="en-US" dirty="0"/>
          </a:p>
        </p:txBody>
      </p:sp>
      <p:sp>
        <p:nvSpPr>
          <p:cNvPr id="3" name="Title 2">
            <a:extLst>
              <a:ext uri="{FF2B5EF4-FFF2-40B4-BE49-F238E27FC236}">
                <a16:creationId xmlns:a16="http://schemas.microsoft.com/office/drawing/2014/main" id="{C682FE98-A272-0ED6-AA49-E6E34920F63F}"/>
              </a:ext>
            </a:extLst>
          </p:cNvPr>
          <p:cNvSpPr>
            <a:spLocks noGrp="1"/>
          </p:cNvSpPr>
          <p:nvPr>
            <p:ph type="title"/>
          </p:nvPr>
        </p:nvSpPr>
        <p:spPr/>
        <p:txBody>
          <a:bodyPr/>
          <a:lstStyle/>
          <a:p>
            <a:r>
              <a:rPr lang="en-US" dirty="0"/>
              <a:t>Simple Flask Example</a:t>
            </a:r>
          </a:p>
        </p:txBody>
      </p:sp>
    </p:spTree>
    <p:extLst>
      <p:ext uri="{BB962C8B-B14F-4D97-AF65-F5344CB8AC3E}">
        <p14:creationId xmlns:p14="http://schemas.microsoft.com/office/powerpoint/2010/main" val="1090759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BD3D33-9394-E44B-8F35-7C8227610F67}"/>
              </a:ext>
            </a:extLst>
          </p:cNvPr>
          <p:cNvSpPr>
            <a:spLocks noGrp="1"/>
          </p:cNvSpPr>
          <p:nvPr>
            <p:ph idx="1"/>
          </p:nvPr>
        </p:nvSpPr>
        <p:spPr>
          <a:xfrm>
            <a:off x="86284" y="552450"/>
            <a:ext cx="8839200" cy="4038600"/>
          </a:xfrm>
        </p:spPr>
        <p:txBody>
          <a:bodyPr/>
          <a:lstStyle/>
          <a:p>
            <a:r>
              <a:rPr lang="en-US" dirty="0"/>
              <a:t>The simplest thing to do is to:</a:t>
            </a:r>
          </a:p>
          <a:p>
            <a:pPr lvl="1"/>
            <a:r>
              <a:rPr lang="en-US" dirty="0"/>
              <a:t>Tag and push your instance to Docker Hub.</a:t>
            </a:r>
          </a:p>
          <a:p>
            <a:pPr lvl="1"/>
            <a:r>
              <a:rPr lang="en-US" dirty="0"/>
              <a:t>Create an EC2, then install and start Docker</a:t>
            </a:r>
          </a:p>
          <a:p>
            <a:pPr lvl="1"/>
            <a:r>
              <a:rPr lang="en-US" dirty="0"/>
              <a:t>Pull the image, run it, remembering to expose the ports.</a:t>
            </a:r>
          </a:p>
          <a:p>
            <a:pPr lvl="1"/>
            <a:r>
              <a:rPr lang="en-US" dirty="0"/>
              <a:t>Test it locally with curl</a:t>
            </a:r>
          </a:p>
          <a:p>
            <a:pPr lvl="1"/>
            <a:r>
              <a:rPr lang="en-US" dirty="0"/>
              <a:t>Update security group to expose port.</a:t>
            </a:r>
          </a:p>
          <a:p>
            <a:r>
              <a:rPr lang="en-US" dirty="0"/>
              <a:t>In my case:</a:t>
            </a:r>
          </a:p>
          <a:p>
            <a:pPr lvl="1"/>
            <a:r>
              <a:rPr lang="en-US" dirty="0"/>
              <a:t>I have an ARM Mac.</a:t>
            </a:r>
          </a:p>
          <a:p>
            <a:pPr lvl="1"/>
            <a:r>
              <a:rPr lang="en-US" dirty="0"/>
              <a:t>The Amazon instances is x86</a:t>
            </a:r>
          </a:p>
          <a:p>
            <a:pPr lvl="1"/>
            <a:r>
              <a:rPr lang="en-US" dirty="0"/>
              <a:t>So, I clone the project and rebuild locally.</a:t>
            </a:r>
          </a:p>
          <a:p>
            <a:r>
              <a:rPr lang="en-US" dirty="0"/>
              <a:t>There is a way to specify the architecture in an environment variable when building. This allows build on ARM for x86 and vice-versa.</a:t>
            </a:r>
          </a:p>
        </p:txBody>
      </p:sp>
      <p:sp>
        <p:nvSpPr>
          <p:cNvPr id="3" name="Title 2">
            <a:extLst>
              <a:ext uri="{FF2B5EF4-FFF2-40B4-BE49-F238E27FC236}">
                <a16:creationId xmlns:a16="http://schemas.microsoft.com/office/drawing/2014/main" id="{5E7E1F25-7EF6-B049-97AA-599D4D8DBAFE}"/>
              </a:ext>
            </a:extLst>
          </p:cNvPr>
          <p:cNvSpPr>
            <a:spLocks noGrp="1"/>
          </p:cNvSpPr>
          <p:nvPr>
            <p:ph type="title"/>
          </p:nvPr>
        </p:nvSpPr>
        <p:spPr/>
        <p:txBody>
          <a:bodyPr/>
          <a:lstStyle/>
          <a:p>
            <a:r>
              <a:rPr lang="en-US" dirty="0"/>
              <a:t>Deploying to EC2</a:t>
            </a:r>
          </a:p>
        </p:txBody>
      </p:sp>
    </p:spTree>
    <p:extLst>
      <p:ext uri="{BB962C8B-B14F-4D97-AF65-F5344CB8AC3E}">
        <p14:creationId xmlns:p14="http://schemas.microsoft.com/office/powerpoint/2010/main" val="736671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Microservices Continued</a:t>
            </a:r>
            <a:endParaRPr lang="en-US" altLang="en-US" sz="1600" i="1" dirty="0">
              <a:solidFill>
                <a:schemeClr val="bg1"/>
              </a:solidFill>
            </a:endParaRPr>
          </a:p>
        </p:txBody>
      </p:sp>
      <p:sp>
        <p:nvSpPr>
          <p:cNvPr id="3" name="TextBox 11">
            <a:extLst>
              <a:ext uri="{FF2B5EF4-FFF2-40B4-BE49-F238E27FC236}">
                <a16:creationId xmlns:a16="http://schemas.microsoft.com/office/drawing/2014/main" id="{67429935-BACF-E84F-8F7B-B130882F4D1F}"/>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Containers,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1485630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C3CA12-960A-914A-8156-BADF20EF295A}"/>
              </a:ext>
            </a:extLst>
          </p:cNvPr>
          <p:cNvSpPr>
            <a:spLocks noGrp="1"/>
          </p:cNvSpPr>
          <p:nvPr>
            <p:ph idx="1"/>
          </p:nvPr>
        </p:nvSpPr>
        <p:spPr>
          <a:xfrm>
            <a:off x="152400" y="590550"/>
            <a:ext cx="4572000" cy="4038600"/>
          </a:xfrm>
        </p:spPr>
        <p:txBody>
          <a:bodyPr/>
          <a:lstStyle/>
          <a:p>
            <a:pPr marL="0" indent="0">
              <a:buNone/>
            </a:pPr>
            <a:r>
              <a:rPr lang="en-US" dirty="0"/>
              <a:t>Historically, complex applications were implemented and deployed as “one big application.”</a:t>
            </a:r>
          </a:p>
          <a:p>
            <a:r>
              <a:rPr lang="en-US" sz="1800" b="1" dirty="0"/>
              <a:t>Monolith Architecture</a:t>
            </a:r>
            <a:r>
              <a:rPr lang="en-US" sz="1800" dirty="0"/>
              <a:t> is built in one large system and usually one code-base. A monolith is often deployed all at once, both front-end and back-end code together, regardless of what was changed.</a:t>
            </a:r>
          </a:p>
          <a:p>
            <a:r>
              <a:rPr lang="en-US" sz="1800" b="1" dirty="0"/>
              <a:t>Microservices Architecture</a:t>
            </a:r>
            <a:r>
              <a:rPr lang="en-US" sz="1800" dirty="0"/>
              <a:t> is built as a suite of small services, each with their own code-base. These services are built around specific capabilities and are usually independently deployable.</a:t>
            </a:r>
          </a:p>
          <a:p>
            <a:endParaRPr lang="en-US" sz="1800" dirty="0"/>
          </a:p>
        </p:txBody>
      </p:sp>
      <p:sp>
        <p:nvSpPr>
          <p:cNvPr id="3" name="Title 2">
            <a:extLst>
              <a:ext uri="{FF2B5EF4-FFF2-40B4-BE49-F238E27FC236}">
                <a16:creationId xmlns:a16="http://schemas.microsoft.com/office/drawing/2014/main" id="{EA763358-6491-5B48-9D9D-CAB992BD2A1B}"/>
              </a:ext>
            </a:extLst>
          </p:cNvPr>
          <p:cNvSpPr>
            <a:spLocks noGrp="1"/>
          </p:cNvSpPr>
          <p:nvPr>
            <p:ph type="title"/>
          </p:nvPr>
        </p:nvSpPr>
        <p:spPr/>
        <p:txBody>
          <a:bodyPr/>
          <a:lstStyle/>
          <a:p>
            <a:r>
              <a:rPr lang="en-US" dirty="0"/>
              <a:t>Microservices</a:t>
            </a:r>
          </a:p>
        </p:txBody>
      </p:sp>
      <p:pic>
        <p:nvPicPr>
          <p:cNvPr id="1026" name="Picture 2">
            <a:extLst>
              <a:ext uri="{FF2B5EF4-FFF2-40B4-BE49-F238E27FC236}">
                <a16:creationId xmlns:a16="http://schemas.microsoft.com/office/drawing/2014/main" id="{D4ED8BB2-9A31-7E41-AFE1-3B3773D92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57150"/>
            <a:ext cx="4114800" cy="2213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4A25E2F-4758-D24E-A35E-B16D98917EA5}"/>
              </a:ext>
            </a:extLst>
          </p:cNvPr>
          <p:cNvSpPr/>
          <p:nvPr/>
        </p:nvSpPr>
        <p:spPr>
          <a:xfrm>
            <a:off x="76200" y="4382929"/>
            <a:ext cx="4572000" cy="246221"/>
          </a:xfrm>
          <a:prstGeom prst="rect">
            <a:avLst/>
          </a:prstGeom>
        </p:spPr>
        <p:txBody>
          <a:bodyPr>
            <a:spAutoFit/>
          </a:bodyPr>
          <a:lstStyle/>
          <a:p>
            <a:r>
              <a:rPr lang="en-US" sz="1000" dirty="0">
                <a:hlinkClick r:id="rId3"/>
              </a:rPr>
              <a:t>https://medium.com/hengky-sanjaya-blog/monolith-vs-microservices-b3953650dfd</a:t>
            </a:r>
            <a:endParaRPr lang="en-US" sz="1000" dirty="0"/>
          </a:p>
        </p:txBody>
      </p:sp>
      <p:sp>
        <p:nvSpPr>
          <p:cNvPr id="5" name="Rectangle 4">
            <a:extLst>
              <a:ext uri="{FF2B5EF4-FFF2-40B4-BE49-F238E27FC236}">
                <a16:creationId xmlns:a16="http://schemas.microsoft.com/office/drawing/2014/main" id="{4031B05D-C6C2-A34A-B3D1-FCD25F0D3A79}"/>
              </a:ext>
            </a:extLst>
          </p:cNvPr>
          <p:cNvSpPr/>
          <p:nvPr/>
        </p:nvSpPr>
        <p:spPr>
          <a:xfrm>
            <a:off x="4858966" y="2495550"/>
            <a:ext cx="4114800" cy="1631216"/>
          </a:xfrm>
          <a:prstGeom prst="rect">
            <a:avLst/>
          </a:prstGeom>
        </p:spPr>
        <p:txBody>
          <a:bodyPr wrap="square">
            <a:spAutoFit/>
          </a:bodyPr>
          <a:lstStyle/>
          <a:p>
            <a:r>
              <a:rPr lang="en-US" sz="1600" dirty="0">
                <a:solidFill>
                  <a:srgbClr val="292929"/>
                </a:solidFill>
                <a:latin typeface="charter" panose="02040503050506020203" pitchFamily="18" charset="0"/>
              </a:rPr>
              <a:t>Components of Microservices architecture:</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The services are independent, small, and loosely coupled</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Encapsulates a business or customer scenario</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Every service is a different codebase</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Services can be independently deployed</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Services interact with each other using APIs</a:t>
            </a:r>
            <a:endParaRPr lang="en-US" sz="1400" b="0" i="0" dirty="0">
              <a:solidFill>
                <a:srgbClr val="292929"/>
              </a:solidFill>
              <a:effectLst/>
              <a:latin typeface="charter" panose="02040503050506020203" pitchFamily="18" charset="0"/>
            </a:endParaRPr>
          </a:p>
        </p:txBody>
      </p:sp>
    </p:spTree>
    <p:extLst>
      <p:ext uri="{BB962C8B-B14F-4D97-AF65-F5344CB8AC3E}">
        <p14:creationId xmlns:p14="http://schemas.microsoft.com/office/powerpoint/2010/main" val="322307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E58699-2754-F748-9F06-958E68228C73}"/>
              </a:ext>
            </a:extLst>
          </p:cNvPr>
          <p:cNvSpPr>
            <a:spLocks noGrp="1"/>
          </p:cNvSpPr>
          <p:nvPr>
            <p:ph idx="1"/>
          </p:nvPr>
        </p:nvSpPr>
        <p:spPr>
          <a:xfrm>
            <a:off x="154437" y="2655157"/>
            <a:ext cx="8839200" cy="1973992"/>
          </a:xfrm>
        </p:spPr>
        <p:txBody>
          <a:bodyPr/>
          <a:lstStyle/>
          <a:p>
            <a:r>
              <a:rPr lang="en-US" dirty="0"/>
              <a:t>You can drive yourself crazy trying to:</a:t>
            </a:r>
          </a:p>
          <a:p>
            <a:pPr lvl="1"/>
            <a:r>
              <a:rPr lang="en-US" dirty="0"/>
              <a:t>Compare microservice architectures to other architecture patterns.</a:t>
            </a:r>
          </a:p>
          <a:p>
            <a:pPr lvl="1"/>
            <a:r>
              <a:rPr lang="en-US" dirty="0"/>
              <a:t>Define the characteristics of microservices. What makes something a microservice?</a:t>
            </a:r>
          </a:p>
          <a:p>
            <a:r>
              <a:rPr lang="en-US" dirty="0"/>
              <a:t>Why do I cover microservices?</a:t>
            </a:r>
          </a:p>
          <a:p>
            <a:pPr lvl="1"/>
            <a:r>
              <a:rPr lang="en-US" dirty="0"/>
              <a:t>It does have benefits in large scale SW development projects.</a:t>
            </a:r>
          </a:p>
          <a:p>
            <a:pPr lvl="1"/>
            <a:r>
              <a:rPr lang="en-US" dirty="0"/>
              <a:t>It looks “cool” on your resume.</a:t>
            </a:r>
          </a:p>
        </p:txBody>
      </p:sp>
      <p:sp>
        <p:nvSpPr>
          <p:cNvPr id="3" name="Title 2">
            <a:extLst>
              <a:ext uri="{FF2B5EF4-FFF2-40B4-BE49-F238E27FC236}">
                <a16:creationId xmlns:a16="http://schemas.microsoft.com/office/drawing/2014/main" id="{CF324EAD-130A-6E4E-8D9A-94E650C864E9}"/>
              </a:ext>
            </a:extLst>
          </p:cNvPr>
          <p:cNvSpPr>
            <a:spLocks noGrp="1"/>
          </p:cNvSpPr>
          <p:nvPr>
            <p:ph type="title"/>
          </p:nvPr>
        </p:nvSpPr>
        <p:spPr/>
        <p:txBody>
          <a:bodyPr/>
          <a:lstStyle/>
          <a:p>
            <a:r>
              <a:rPr lang="en-US" dirty="0"/>
              <a:t>Microservices</a:t>
            </a:r>
          </a:p>
        </p:txBody>
      </p:sp>
      <p:pic>
        <p:nvPicPr>
          <p:cNvPr id="4" name="Picture 3">
            <a:extLst>
              <a:ext uri="{FF2B5EF4-FFF2-40B4-BE49-F238E27FC236}">
                <a16:creationId xmlns:a16="http://schemas.microsoft.com/office/drawing/2014/main" id="{F6565B76-A098-E147-87A5-7FDA4E7DBFDD}"/>
              </a:ext>
            </a:extLst>
          </p:cNvPr>
          <p:cNvPicPr>
            <a:picLocks noChangeAspect="1"/>
          </p:cNvPicPr>
          <p:nvPr/>
        </p:nvPicPr>
        <p:blipFill>
          <a:blip r:embed="rId2"/>
          <a:stretch>
            <a:fillRect/>
          </a:stretch>
        </p:blipFill>
        <p:spPr>
          <a:xfrm>
            <a:off x="0" y="514351"/>
            <a:ext cx="4711273" cy="2133599"/>
          </a:xfrm>
          <a:prstGeom prst="rect">
            <a:avLst/>
          </a:prstGeom>
        </p:spPr>
      </p:pic>
      <p:pic>
        <p:nvPicPr>
          <p:cNvPr id="2052" name="Picture 4">
            <a:extLst>
              <a:ext uri="{FF2B5EF4-FFF2-40B4-BE49-F238E27FC236}">
                <a16:creationId xmlns:a16="http://schemas.microsoft.com/office/drawing/2014/main" id="{63471BA0-FD34-2B47-B4DB-1BEE52A4D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381" y="514350"/>
            <a:ext cx="4324256"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168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4B45B3-09D5-974D-0193-702884E243C8}"/>
              </a:ext>
            </a:extLst>
          </p:cNvPr>
          <p:cNvSpPr>
            <a:spLocks noGrp="1"/>
          </p:cNvSpPr>
          <p:nvPr>
            <p:ph idx="1"/>
          </p:nvPr>
        </p:nvSpPr>
        <p:spPr/>
        <p:txBody>
          <a:bodyPr/>
          <a:lstStyle/>
          <a:p>
            <a:r>
              <a:rPr lang="en-US" sz="6000" dirty="0"/>
              <a:t>We will start in a minute or two.</a:t>
            </a:r>
          </a:p>
        </p:txBody>
      </p:sp>
      <p:sp>
        <p:nvSpPr>
          <p:cNvPr id="3" name="Title 2">
            <a:extLst>
              <a:ext uri="{FF2B5EF4-FFF2-40B4-BE49-F238E27FC236}">
                <a16:creationId xmlns:a16="http://schemas.microsoft.com/office/drawing/2014/main" id="{2609A937-6158-0F57-8BF2-9FAC0580C6B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50702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06D798-7E38-414A-A281-62F85C7F070A}"/>
              </a:ext>
            </a:extLst>
          </p:cNvPr>
          <p:cNvSpPr>
            <a:spLocks noGrp="1"/>
          </p:cNvSpPr>
          <p:nvPr>
            <p:ph idx="1"/>
          </p:nvPr>
        </p:nvSpPr>
        <p:spPr/>
        <p:txBody>
          <a:bodyPr/>
          <a:lstStyle/>
          <a:p>
            <a:r>
              <a:rPr lang="en-US" sz="1800" dirty="0"/>
              <a:t>“In software engineering, SOLID is a mnemonic acronym for five design principles intended to make software designs more understandable, flexible, and maintainable. ” (</a:t>
            </a:r>
            <a:r>
              <a:rPr lang="en-US" sz="1800" dirty="0">
                <a:hlinkClick r:id="rId2"/>
              </a:rPr>
              <a:t>https://en.wikipedia.org/wiki/SOLID</a:t>
            </a:r>
            <a:r>
              <a:rPr lang="en-US" sz="1800" dirty="0"/>
              <a:t>)</a:t>
            </a:r>
          </a:p>
          <a:p>
            <a:r>
              <a:rPr lang="en-US" sz="1800" dirty="0"/>
              <a:t>The concept started with OO but applies to microservices.</a:t>
            </a:r>
          </a:p>
          <a:p>
            <a:r>
              <a:rPr lang="en-US" sz="1800" dirty="0"/>
              <a:t>We will focus on the “S” for now.</a:t>
            </a:r>
          </a:p>
          <a:p>
            <a:r>
              <a:rPr lang="en-US" sz="1800" dirty="0"/>
              <a:t>For my project purposes,</a:t>
            </a:r>
            <a:br>
              <a:rPr lang="en-US" sz="1800" dirty="0"/>
            </a:br>
            <a:r>
              <a:rPr lang="en-US" sz="1800" dirty="0"/>
              <a:t>a thing can be:</a:t>
            </a:r>
          </a:p>
          <a:p>
            <a:pPr lvl="1"/>
            <a:r>
              <a:rPr lang="en-US" sz="1600" dirty="0"/>
              <a:t>A user profile service</a:t>
            </a:r>
          </a:p>
          <a:p>
            <a:pPr lvl="1"/>
            <a:r>
              <a:rPr lang="en-US" sz="1600" dirty="0"/>
              <a:t>Or</a:t>
            </a:r>
          </a:p>
          <a:p>
            <a:pPr lvl="1"/>
            <a:r>
              <a:rPr lang="en-US" sz="1600" dirty="0"/>
              <a:t>A commerce catalog service</a:t>
            </a:r>
          </a:p>
          <a:p>
            <a:pPr lvl="1"/>
            <a:r>
              <a:rPr lang="en-US" sz="1600" dirty="0"/>
              <a:t>Or</a:t>
            </a:r>
          </a:p>
          <a:p>
            <a:pPr lvl="1"/>
            <a:r>
              <a:rPr lang="en-US" sz="1600" dirty="0"/>
              <a:t>...</a:t>
            </a:r>
          </a:p>
          <a:p>
            <a:pPr marL="457200" lvl="1" indent="0">
              <a:buNone/>
            </a:pPr>
            <a:r>
              <a:rPr lang="en-US" sz="1600" dirty="0"/>
              <a:t>But not both.</a:t>
            </a:r>
          </a:p>
        </p:txBody>
      </p:sp>
      <p:sp>
        <p:nvSpPr>
          <p:cNvPr id="3" name="Title 2">
            <a:extLst>
              <a:ext uri="{FF2B5EF4-FFF2-40B4-BE49-F238E27FC236}">
                <a16:creationId xmlns:a16="http://schemas.microsoft.com/office/drawing/2014/main" id="{85DF5D11-BD9F-C143-88B0-0F03532A819D}"/>
              </a:ext>
            </a:extLst>
          </p:cNvPr>
          <p:cNvSpPr>
            <a:spLocks noGrp="1"/>
          </p:cNvSpPr>
          <p:nvPr>
            <p:ph type="title"/>
          </p:nvPr>
        </p:nvSpPr>
        <p:spPr/>
        <p:txBody>
          <a:bodyPr/>
          <a:lstStyle/>
          <a:p>
            <a:r>
              <a:rPr lang="en-US" dirty="0"/>
              <a:t>SOLID Principles</a:t>
            </a:r>
          </a:p>
        </p:txBody>
      </p:sp>
      <p:pic>
        <p:nvPicPr>
          <p:cNvPr id="1026" name="Picture 2">
            <a:extLst>
              <a:ext uri="{FF2B5EF4-FFF2-40B4-BE49-F238E27FC236}">
                <a16:creationId xmlns:a16="http://schemas.microsoft.com/office/drawing/2014/main" id="{C4469CB3-ECE3-5244-8AB1-013930E46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219676"/>
            <a:ext cx="5943600" cy="242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271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5CAEF-BE02-5D4F-8E13-E75CE4CDFEC6}"/>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E934B32E-E251-2449-AF67-306D9A7CA9C4}"/>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9A88D20B-436C-0F4D-9D36-E12820AF6E8A}"/>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Tree>
    <p:extLst>
      <p:ext uri="{BB962C8B-B14F-4D97-AF65-F5344CB8AC3E}">
        <p14:creationId xmlns:p14="http://schemas.microsoft.com/office/powerpoint/2010/main" val="3222974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59AF0-495A-1F47-9B5F-6E328846688B}"/>
              </a:ext>
            </a:extLst>
          </p:cNvPr>
          <p:cNvSpPr>
            <a:spLocks noGrp="1"/>
          </p:cNvSpPr>
          <p:nvPr>
            <p:ph type="title"/>
          </p:nvPr>
        </p:nvSpPr>
        <p:spPr/>
        <p:txBody>
          <a:bodyPr/>
          <a:lstStyle/>
          <a:p>
            <a:r>
              <a:rPr lang="en-US" dirty="0"/>
              <a:t>Microservices Scalability Cube</a:t>
            </a:r>
          </a:p>
        </p:txBody>
      </p:sp>
      <p:pic>
        <p:nvPicPr>
          <p:cNvPr id="4" name="Picture 3">
            <a:extLst>
              <a:ext uri="{FF2B5EF4-FFF2-40B4-BE49-F238E27FC236}">
                <a16:creationId xmlns:a16="http://schemas.microsoft.com/office/drawing/2014/main" id="{D64E7DC8-D818-694D-98B7-7031DCC0A41C}"/>
              </a:ext>
            </a:extLst>
          </p:cNvPr>
          <p:cNvPicPr>
            <a:picLocks noChangeAspect="1"/>
          </p:cNvPicPr>
          <p:nvPr/>
        </p:nvPicPr>
        <p:blipFill>
          <a:blip r:embed="rId2"/>
          <a:stretch>
            <a:fillRect/>
          </a:stretch>
        </p:blipFill>
        <p:spPr>
          <a:xfrm>
            <a:off x="76200" y="685278"/>
            <a:ext cx="5097294" cy="3962400"/>
          </a:xfrm>
          <a:prstGeom prst="rect">
            <a:avLst/>
          </a:prstGeom>
        </p:spPr>
      </p:pic>
      <p:sp>
        <p:nvSpPr>
          <p:cNvPr id="5" name="Rectangle 4">
            <a:extLst>
              <a:ext uri="{FF2B5EF4-FFF2-40B4-BE49-F238E27FC236}">
                <a16:creationId xmlns:a16="http://schemas.microsoft.com/office/drawing/2014/main" id="{77BEAC4A-BE25-AA45-97F4-B750FE9EB721}"/>
              </a:ext>
            </a:extLst>
          </p:cNvPr>
          <p:cNvSpPr/>
          <p:nvPr/>
        </p:nvSpPr>
        <p:spPr>
          <a:xfrm>
            <a:off x="3581400" y="1276350"/>
            <a:ext cx="1371600" cy="152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EC8C6249-4611-4746-ABB5-5FB67397D4D1}"/>
              </a:ext>
            </a:extLst>
          </p:cNvPr>
          <p:cNvSpPr>
            <a:spLocks noGrp="1"/>
          </p:cNvSpPr>
          <p:nvPr>
            <p:ph idx="1"/>
          </p:nvPr>
        </p:nvSpPr>
        <p:spPr>
          <a:xfrm>
            <a:off x="4191000" y="1200150"/>
            <a:ext cx="4800600" cy="3429000"/>
          </a:xfrm>
        </p:spPr>
        <p:txBody>
          <a:bodyPr/>
          <a:lstStyle/>
          <a:p>
            <a:r>
              <a:rPr lang="en-US" sz="1400" dirty="0"/>
              <a:t>X-axis scaling consists of running multiple copies of an application behind a load balancer. If there are N copies then each copy handles 1/N of the load. This is a simple, commonly used approach of scaling an application.</a:t>
            </a:r>
            <a:br>
              <a:rPr lang="en-US" sz="1400" dirty="0"/>
            </a:br>
            <a:endParaRPr lang="en-US" sz="1400" dirty="0"/>
          </a:p>
          <a:p>
            <a:r>
              <a:rPr lang="en-US" sz="1400" dirty="0"/>
              <a:t>Y-axis axis scaling splits the application into multiple, different services. Each service is responsible for one or more closely related functions.</a:t>
            </a:r>
            <a:br>
              <a:rPr lang="en-US" sz="1400" dirty="0"/>
            </a:br>
            <a:endParaRPr lang="en-US" sz="1400" dirty="0"/>
          </a:p>
          <a:p>
            <a:r>
              <a:rPr lang="en-US" sz="1400" dirty="0"/>
              <a:t>When using Z-axis scaling each server runs an identical copy of the code. In this respect, it’s similar to X-axis scaling. The big difference is that each server is responsible for only a subset of the data. Some component of the system is responsible for routing each request to the appropriate server</a:t>
            </a:r>
          </a:p>
        </p:txBody>
      </p:sp>
      <p:sp>
        <p:nvSpPr>
          <p:cNvPr id="6" name="Rectangle 5">
            <a:extLst>
              <a:ext uri="{FF2B5EF4-FFF2-40B4-BE49-F238E27FC236}">
                <a16:creationId xmlns:a16="http://schemas.microsoft.com/office/drawing/2014/main" id="{A8FBB0EF-04A4-364D-A5EA-A478FBF541B9}"/>
              </a:ext>
            </a:extLst>
          </p:cNvPr>
          <p:cNvSpPr/>
          <p:nvPr/>
        </p:nvSpPr>
        <p:spPr>
          <a:xfrm>
            <a:off x="2819400" y="514350"/>
            <a:ext cx="5097294" cy="369332"/>
          </a:xfrm>
          <a:prstGeom prst="rect">
            <a:avLst/>
          </a:prstGeom>
        </p:spPr>
        <p:txBody>
          <a:bodyPr wrap="square">
            <a:spAutoFit/>
          </a:bodyPr>
          <a:lstStyle/>
          <a:p>
            <a:r>
              <a:rPr lang="en-US" dirty="0"/>
              <a:t>https://</a:t>
            </a:r>
            <a:r>
              <a:rPr lang="en-US" dirty="0" err="1"/>
              <a:t>microservices.io</a:t>
            </a:r>
            <a:r>
              <a:rPr lang="en-US" dirty="0"/>
              <a:t>/articles/</a:t>
            </a:r>
            <a:r>
              <a:rPr lang="en-US" dirty="0" err="1"/>
              <a:t>scalecube.html</a:t>
            </a:r>
            <a:endParaRPr lang="en-US" dirty="0"/>
          </a:p>
        </p:txBody>
      </p:sp>
    </p:spTree>
    <p:extLst>
      <p:ext uri="{BB962C8B-B14F-4D97-AF65-F5344CB8AC3E}">
        <p14:creationId xmlns:p14="http://schemas.microsoft.com/office/powerpoint/2010/main" val="4274947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A0F6D3-401C-C646-A4D6-46AED2822C1F}"/>
              </a:ext>
            </a:extLst>
          </p:cNvPr>
          <p:cNvSpPr>
            <a:spLocks noGrp="1"/>
          </p:cNvSpPr>
          <p:nvPr>
            <p:ph type="title"/>
          </p:nvPr>
        </p:nvSpPr>
        <p:spPr/>
        <p:txBody>
          <a:bodyPr/>
          <a:lstStyle/>
          <a:p>
            <a:r>
              <a:rPr lang="en-US" dirty="0"/>
              <a:t>XYZ – Scaling</a:t>
            </a:r>
          </a:p>
        </p:txBody>
      </p:sp>
      <p:pic>
        <p:nvPicPr>
          <p:cNvPr id="4" name="Picture 3">
            <a:extLst>
              <a:ext uri="{FF2B5EF4-FFF2-40B4-BE49-F238E27FC236}">
                <a16:creationId xmlns:a16="http://schemas.microsoft.com/office/drawing/2014/main" id="{0C2E2ABA-6018-A441-A80E-E4CE69616F35}"/>
              </a:ext>
            </a:extLst>
          </p:cNvPr>
          <p:cNvPicPr>
            <a:picLocks noChangeAspect="1"/>
          </p:cNvPicPr>
          <p:nvPr/>
        </p:nvPicPr>
        <p:blipFill>
          <a:blip r:embed="rId2"/>
          <a:stretch>
            <a:fillRect/>
          </a:stretch>
        </p:blipFill>
        <p:spPr>
          <a:xfrm>
            <a:off x="172570" y="527497"/>
            <a:ext cx="2515654" cy="1358453"/>
          </a:xfrm>
          <a:prstGeom prst="rect">
            <a:avLst/>
          </a:prstGeom>
        </p:spPr>
      </p:pic>
      <p:pic>
        <p:nvPicPr>
          <p:cNvPr id="5" name="Picture 4">
            <a:extLst>
              <a:ext uri="{FF2B5EF4-FFF2-40B4-BE49-F238E27FC236}">
                <a16:creationId xmlns:a16="http://schemas.microsoft.com/office/drawing/2014/main" id="{B21BE5A8-47C5-E443-8A6F-C9201F0C31D8}"/>
              </a:ext>
            </a:extLst>
          </p:cNvPr>
          <p:cNvPicPr>
            <a:picLocks noChangeAspect="1"/>
          </p:cNvPicPr>
          <p:nvPr/>
        </p:nvPicPr>
        <p:blipFill>
          <a:blip r:embed="rId3"/>
          <a:stretch>
            <a:fillRect/>
          </a:stretch>
        </p:blipFill>
        <p:spPr>
          <a:xfrm>
            <a:off x="4114800" y="458263"/>
            <a:ext cx="4802809" cy="1508382"/>
          </a:xfrm>
          <a:prstGeom prst="rect">
            <a:avLst/>
          </a:prstGeom>
        </p:spPr>
      </p:pic>
      <p:pic>
        <p:nvPicPr>
          <p:cNvPr id="6" name="Picture 5">
            <a:extLst>
              <a:ext uri="{FF2B5EF4-FFF2-40B4-BE49-F238E27FC236}">
                <a16:creationId xmlns:a16="http://schemas.microsoft.com/office/drawing/2014/main" id="{9EB1EB43-3490-4543-9D95-C7C7ED070592}"/>
              </a:ext>
            </a:extLst>
          </p:cNvPr>
          <p:cNvPicPr>
            <a:picLocks noChangeAspect="1"/>
          </p:cNvPicPr>
          <p:nvPr/>
        </p:nvPicPr>
        <p:blipFill>
          <a:blip r:embed="rId4"/>
          <a:stretch>
            <a:fillRect/>
          </a:stretch>
        </p:blipFill>
        <p:spPr>
          <a:xfrm>
            <a:off x="239189" y="2003314"/>
            <a:ext cx="4376376" cy="1367618"/>
          </a:xfrm>
          <a:prstGeom prst="rect">
            <a:avLst/>
          </a:prstGeom>
        </p:spPr>
      </p:pic>
      <p:pic>
        <p:nvPicPr>
          <p:cNvPr id="7" name="Picture 6">
            <a:extLst>
              <a:ext uri="{FF2B5EF4-FFF2-40B4-BE49-F238E27FC236}">
                <a16:creationId xmlns:a16="http://schemas.microsoft.com/office/drawing/2014/main" id="{1C031661-8036-0147-ADCF-34DDE762A13B}"/>
              </a:ext>
            </a:extLst>
          </p:cNvPr>
          <p:cNvPicPr>
            <a:picLocks noChangeAspect="1"/>
          </p:cNvPicPr>
          <p:nvPr/>
        </p:nvPicPr>
        <p:blipFill>
          <a:blip r:embed="rId5"/>
          <a:stretch>
            <a:fillRect/>
          </a:stretch>
        </p:blipFill>
        <p:spPr>
          <a:xfrm>
            <a:off x="4804789" y="2198253"/>
            <a:ext cx="3875611" cy="1995940"/>
          </a:xfrm>
          <a:prstGeom prst="rect">
            <a:avLst/>
          </a:prstGeom>
        </p:spPr>
      </p:pic>
      <p:sp>
        <p:nvSpPr>
          <p:cNvPr id="8" name="TextBox 7">
            <a:extLst>
              <a:ext uri="{FF2B5EF4-FFF2-40B4-BE49-F238E27FC236}">
                <a16:creationId xmlns:a16="http://schemas.microsoft.com/office/drawing/2014/main" id="{D1EE016F-8C49-D24E-ABAF-2A55171B884B}"/>
              </a:ext>
            </a:extLst>
          </p:cNvPr>
          <p:cNvSpPr txBox="1"/>
          <p:nvPr/>
        </p:nvSpPr>
        <p:spPr>
          <a:xfrm>
            <a:off x="97424" y="3576329"/>
            <a:ext cx="5181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three dimensions.</a:t>
            </a:r>
          </a:p>
          <a:p>
            <a:pPr marL="285750" indent="-285750">
              <a:buFont typeface="Arial" panose="020B0604020202020204" pitchFamily="34" charset="0"/>
              <a:buChar char="•"/>
            </a:pPr>
            <a:r>
              <a:rPr lang="en-US" sz="1600" dirty="0"/>
              <a:t>A complete solution/environment typical is a mix</a:t>
            </a:r>
            <a:br>
              <a:rPr lang="en-US" sz="1600" dirty="0"/>
            </a:br>
            <a:r>
              <a:rPr lang="en-US" sz="1600" dirty="0"/>
              <a:t>and composition of patterns.</a:t>
            </a:r>
          </a:p>
          <a:p>
            <a:pPr marL="285750" indent="-285750">
              <a:buFont typeface="Arial" panose="020B0604020202020204" pitchFamily="34" charset="0"/>
              <a:buChar char="•"/>
            </a:pPr>
            <a:r>
              <a:rPr lang="en-US" sz="1600" dirty="0"/>
              <a:t>Application design and data access determines </a:t>
            </a:r>
            <a:r>
              <a:rPr lang="en-US" sz="1600" dirty="0" err="1"/>
              <a:t>opitions</a:t>
            </a:r>
            <a:r>
              <a:rPr lang="en-US" sz="1600" dirty="0"/>
              <a:t>.</a:t>
            </a:r>
          </a:p>
        </p:txBody>
      </p:sp>
    </p:spTree>
    <p:extLst>
      <p:ext uri="{BB962C8B-B14F-4D97-AF65-F5344CB8AC3E}">
        <p14:creationId xmlns:p14="http://schemas.microsoft.com/office/powerpoint/2010/main" val="2251422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206F43-57CE-F245-B51E-B0DBA1E9E48A}"/>
              </a:ext>
            </a:extLst>
          </p:cNvPr>
          <p:cNvSpPr>
            <a:spLocks noGrp="1"/>
          </p:cNvSpPr>
          <p:nvPr>
            <p:ph idx="1"/>
          </p:nvPr>
        </p:nvSpPr>
        <p:spPr>
          <a:xfrm>
            <a:off x="86284" y="552450"/>
            <a:ext cx="8839200" cy="4038600"/>
          </a:xfrm>
        </p:spPr>
        <p:txBody>
          <a:bodyPr/>
          <a:lstStyle/>
          <a:p>
            <a:r>
              <a:rPr lang="en-US" sz="1600" dirty="0"/>
              <a:t>“software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(https://</a:t>
            </a:r>
            <a:r>
              <a:rPr lang="en-US" sz="1600" dirty="0" err="1"/>
              <a:t>en.wikipedia.org</a:t>
            </a:r>
            <a:r>
              <a:rPr lang="en-US" sz="1600" dirty="0"/>
              <a:t>/wiki/</a:t>
            </a:r>
            <a:r>
              <a:rPr lang="en-US" sz="1600" dirty="0" err="1"/>
              <a:t>Software_design_pattern</a:t>
            </a:r>
            <a:r>
              <a:rPr lang="en-US" sz="1600" dirty="0"/>
              <a:t>)</a:t>
            </a:r>
          </a:p>
          <a:p>
            <a:r>
              <a:rPr lang="en-US" sz="1600" dirty="0"/>
              <a:t>“An anti-pattern is a common response to a recurring problem that is usually ineffective and risks being highly counterproductive.”</a:t>
            </a:r>
            <a:br>
              <a:rPr lang="en-US" sz="1600" dirty="0"/>
            </a:br>
            <a:r>
              <a:rPr lang="en-US" sz="1600" dirty="0"/>
              <a:t>(https://</a:t>
            </a:r>
            <a:r>
              <a:rPr lang="en-US" sz="1600" dirty="0" err="1"/>
              <a:t>en.wikipedia.org</a:t>
            </a:r>
            <a:r>
              <a:rPr lang="en-US" sz="1600" dirty="0"/>
              <a:t>/wiki/Anti-pattern)</a:t>
            </a:r>
          </a:p>
        </p:txBody>
      </p:sp>
      <p:sp>
        <p:nvSpPr>
          <p:cNvPr id="3" name="Title 2">
            <a:extLst>
              <a:ext uri="{FF2B5EF4-FFF2-40B4-BE49-F238E27FC236}">
                <a16:creationId xmlns:a16="http://schemas.microsoft.com/office/drawing/2014/main" id="{4FF8ED3D-5883-3C45-9B7B-9346D6E04548}"/>
              </a:ext>
            </a:extLst>
          </p:cNvPr>
          <p:cNvSpPr>
            <a:spLocks noGrp="1"/>
          </p:cNvSpPr>
          <p:nvPr>
            <p:ph type="title"/>
          </p:nvPr>
        </p:nvSpPr>
        <p:spPr/>
        <p:txBody>
          <a:bodyPr/>
          <a:lstStyle/>
          <a:p>
            <a:r>
              <a:rPr lang="en-US" dirty="0"/>
              <a:t>Patterns and Anti-patterns</a:t>
            </a:r>
          </a:p>
        </p:txBody>
      </p:sp>
      <p:pic>
        <p:nvPicPr>
          <p:cNvPr id="2050" name="Picture 2" descr="Cat bath meme">
            <a:extLst>
              <a:ext uri="{FF2B5EF4-FFF2-40B4-BE49-F238E27FC236}">
                <a16:creationId xmlns:a16="http://schemas.microsoft.com/office/drawing/2014/main" id="{828986E3-373B-504E-95F4-E1AD124E3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43305"/>
            <a:ext cx="15716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F9527FE-320F-5D46-8AE9-BDCECB6DC59B}"/>
              </a:ext>
            </a:extLst>
          </p:cNvPr>
          <p:cNvPicPr>
            <a:picLocks noChangeAspect="1"/>
          </p:cNvPicPr>
          <p:nvPr/>
        </p:nvPicPr>
        <p:blipFill>
          <a:blip r:embed="rId3"/>
          <a:stretch>
            <a:fillRect/>
          </a:stretch>
        </p:blipFill>
        <p:spPr>
          <a:xfrm>
            <a:off x="4582084" y="2229029"/>
            <a:ext cx="4343400" cy="1915263"/>
          </a:xfrm>
          <a:prstGeom prst="rect">
            <a:avLst/>
          </a:prstGeom>
        </p:spPr>
      </p:pic>
      <p:sp>
        <p:nvSpPr>
          <p:cNvPr id="5" name="Right Arrow 4">
            <a:extLst>
              <a:ext uri="{FF2B5EF4-FFF2-40B4-BE49-F238E27FC236}">
                <a16:creationId xmlns:a16="http://schemas.microsoft.com/office/drawing/2014/main" id="{C01E9C08-3551-AF4E-BD1E-6789E3E5EB05}"/>
              </a:ext>
            </a:extLst>
          </p:cNvPr>
          <p:cNvSpPr/>
          <p:nvPr/>
        </p:nvSpPr>
        <p:spPr>
          <a:xfrm>
            <a:off x="2286000" y="3409950"/>
            <a:ext cx="1828800" cy="4572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7F9AA9-171C-BA44-9A04-33CC9CE6EF68}"/>
              </a:ext>
            </a:extLst>
          </p:cNvPr>
          <p:cNvSpPr/>
          <p:nvPr/>
        </p:nvSpPr>
        <p:spPr>
          <a:xfrm>
            <a:off x="4775902" y="1962150"/>
            <a:ext cx="4267200" cy="276999"/>
          </a:xfrm>
          <a:prstGeom prst="rect">
            <a:avLst/>
          </a:prstGeom>
        </p:spPr>
        <p:txBody>
          <a:bodyPr wrap="square">
            <a:spAutoFit/>
          </a:bodyPr>
          <a:lstStyle/>
          <a:p>
            <a:r>
              <a:rPr lang="en-US" sz="1200" dirty="0"/>
              <a:t>https://</a:t>
            </a:r>
            <a:r>
              <a:rPr lang="en-US" sz="1200" dirty="0" err="1"/>
              <a:t>microservices.io</a:t>
            </a:r>
            <a:r>
              <a:rPr lang="en-US" sz="1200" dirty="0"/>
              <a:t>/patterns/data/database-per-</a:t>
            </a:r>
            <a:r>
              <a:rPr lang="en-US" sz="1200" dirty="0" err="1"/>
              <a:t>service.html</a:t>
            </a:r>
            <a:endParaRPr lang="en-US" sz="1200" dirty="0"/>
          </a:p>
        </p:txBody>
      </p:sp>
      <p:sp>
        <p:nvSpPr>
          <p:cNvPr id="7" name="TextBox 6">
            <a:extLst>
              <a:ext uri="{FF2B5EF4-FFF2-40B4-BE49-F238E27FC236}">
                <a16:creationId xmlns:a16="http://schemas.microsoft.com/office/drawing/2014/main" id="{730422D9-30A5-E740-A68F-6AC5024E3DB9}"/>
              </a:ext>
            </a:extLst>
          </p:cNvPr>
          <p:cNvSpPr txBox="1"/>
          <p:nvPr/>
        </p:nvSpPr>
        <p:spPr>
          <a:xfrm>
            <a:off x="4163814" y="4144292"/>
            <a:ext cx="2745688" cy="523220"/>
          </a:xfrm>
          <a:prstGeom prst="rect">
            <a:avLst/>
          </a:prstGeom>
          <a:noFill/>
        </p:spPr>
        <p:txBody>
          <a:bodyPr wrap="none" rtlCol="0">
            <a:spAutoFit/>
          </a:bodyPr>
          <a:lstStyle/>
          <a:p>
            <a:pPr algn="ctr"/>
            <a:r>
              <a:rPr lang="en-US" sz="1400" dirty="0"/>
              <a:t>Prevents independent evolution by</a:t>
            </a:r>
            <a:br>
              <a:rPr lang="en-US" sz="1400" dirty="0"/>
            </a:br>
            <a:r>
              <a:rPr lang="en-US" sz="1400" dirty="0"/>
              <a:t>creating dependency.</a:t>
            </a:r>
          </a:p>
        </p:txBody>
      </p:sp>
    </p:spTree>
    <p:extLst>
      <p:ext uri="{BB962C8B-B14F-4D97-AF65-F5344CB8AC3E}">
        <p14:creationId xmlns:p14="http://schemas.microsoft.com/office/powerpoint/2010/main" val="2146218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REST, Part I</a:t>
            </a:r>
            <a:endParaRPr lang="en-US" altLang="en-US" sz="1600" i="1" dirty="0">
              <a:solidFill>
                <a:schemeClr val="bg1"/>
              </a:solidFill>
            </a:endParaRPr>
          </a:p>
        </p:txBody>
      </p:sp>
      <p:sp>
        <p:nvSpPr>
          <p:cNvPr id="2" name="TextBox 11">
            <a:extLst>
              <a:ext uri="{FF2B5EF4-FFF2-40B4-BE49-F238E27FC236}">
                <a16:creationId xmlns:a16="http://schemas.microsoft.com/office/drawing/2014/main" id="{8F92553B-C9A5-A8F9-B0CC-5623A80616D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Containers,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688679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Concepts</a:t>
            </a:r>
          </a:p>
        </p:txBody>
      </p:sp>
      <p:sp>
        <p:nvSpPr>
          <p:cNvPr id="2" name="TextBox 11">
            <a:extLst>
              <a:ext uri="{FF2B5EF4-FFF2-40B4-BE49-F238E27FC236}">
                <a16:creationId xmlns:a16="http://schemas.microsoft.com/office/drawing/2014/main" id="{713430C5-1A53-6234-243D-50AB86011E3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Containers,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831287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973437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1026764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053188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Containers,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2416047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552458424"/>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9B240-E8A7-6140-AEA7-974CD0E590CA}"/>
              </a:ext>
            </a:extLst>
          </p:cNvPr>
          <p:cNvSpPr>
            <a:spLocks noGrp="1"/>
          </p:cNvSpPr>
          <p:nvPr>
            <p:ph idx="1"/>
          </p:nvPr>
        </p:nvSpPr>
        <p:spPr/>
        <p:txBody>
          <a:bodyPr/>
          <a:lstStyle/>
          <a:p>
            <a:r>
              <a:rPr lang="en-US" sz="1800" dirty="0"/>
              <a:t>What about all of those principles?</a:t>
            </a:r>
          </a:p>
          <a:p>
            <a:pPr lvl="1"/>
            <a:r>
              <a:rPr lang="en-US" sz="1600" dirty="0"/>
              <a:t>Client/Server</a:t>
            </a:r>
          </a:p>
          <a:p>
            <a:pPr lvl="1"/>
            <a:r>
              <a:rPr lang="en-US" sz="1600" dirty="0"/>
              <a:t>Stateless</a:t>
            </a:r>
          </a:p>
          <a:p>
            <a:pPr lvl="1"/>
            <a:r>
              <a:rPr lang="en-US" sz="1600" dirty="0"/>
              <a:t>Cacheable</a:t>
            </a:r>
          </a:p>
          <a:p>
            <a:pPr lvl="1"/>
            <a:r>
              <a:rPr lang="en-US" sz="1600" dirty="0"/>
              <a:t>Uniform Interface</a:t>
            </a:r>
          </a:p>
          <a:p>
            <a:pPr lvl="1"/>
            <a:r>
              <a:rPr lang="en-US" sz="1600" dirty="0"/>
              <a:t>Layered System</a:t>
            </a:r>
          </a:p>
          <a:p>
            <a:pPr lvl="1"/>
            <a:r>
              <a:rPr lang="en-US" sz="1600" dirty="0"/>
              <a:t>Code on demand</a:t>
            </a:r>
          </a:p>
          <a:p>
            <a:r>
              <a:rPr lang="en-US" sz="1800" dirty="0"/>
              <a:t>Some of these principles</a:t>
            </a:r>
          </a:p>
          <a:p>
            <a:pPr lvl="1"/>
            <a:r>
              <a:rPr lang="en-US" sz="1600" dirty="0"/>
              <a:t>Are simple and obvious.</a:t>
            </a:r>
          </a:p>
          <a:p>
            <a:pPr lvl="1"/>
            <a:r>
              <a:rPr lang="en-US" sz="1600" dirty="0"/>
              <a:t>Are subtle and have major implications.</a:t>
            </a:r>
          </a:p>
          <a:p>
            <a:pPr lvl="1"/>
            <a:r>
              <a:rPr lang="en-US" sz="1600" dirty="0"/>
              <a:t>Stateless can be baffling, but we will cover later.</a:t>
            </a:r>
            <a:endParaRPr lang="en-US" sz="1800" dirty="0"/>
          </a:p>
          <a:p>
            <a:r>
              <a:rPr lang="en-US" sz="1800" dirty="0"/>
              <a:t>We will go into the principles in later lectures, ... but first linked resources ... ...</a:t>
            </a:r>
          </a:p>
        </p:txBody>
      </p:sp>
      <p:sp>
        <p:nvSpPr>
          <p:cNvPr id="3" name="Title 2">
            <a:extLst>
              <a:ext uri="{FF2B5EF4-FFF2-40B4-BE49-F238E27FC236}">
                <a16:creationId xmlns:a16="http://schemas.microsoft.com/office/drawing/2014/main" id="{D4EE83DA-4D77-394A-8F86-54EA2AB242C5}"/>
              </a:ext>
            </a:extLst>
          </p:cNvPr>
          <p:cNvSpPr>
            <a:spLocks noGrp="1"/>
          </p:cNvSpPr>
          <p:nvPr>
            <p:ph type="title"/>
          </p:nvPr>
        </p:nvSpPr>
        <p:spPr/>
        <p:txBody>
          <a:bodyPr/>
          <a:lstStyle/>
          <a:p>
            <a:r>
              <a:rPr lang="en-US" dirty="0"/>
              <a:t>REST Principles</a:t>
            </a:r>
          </a:p>
        </p:txBody>
      </p:sp>
    </p:spTree>
    <p:extLst>
      <p:ext uri="{BB962C8B-B14F-4D97-AF65-F5344CB8AC3E}">
        <p14:creationId xmlns:p14="http://schemas.microsoft.com/office/powerpoint/2010/main" val="4089739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Linked Data</a:t>
            </a:r>
          </a:p>
        </p:txBody>
      </p:sp>
      <p:sp>
        <p:nvSpPr>
          <p:cNvPr id="2" name="TextBox 11">
            <a:extLst>
              <a:ext uri="{FF2B5EF4-FFF2-40B4-BE49-F238E27FC236}">
                <a16:creationId xmlns:a16="http://schemas.microsoft.com/office/drawing/2014/main" id="{E57E9F39-1C52-AB80-2C30-3C117C01F66D}"/>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Containers,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756646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199FA1-5CC9-BB42-BF3B-09A8BE03E8A8}"/>
              </a:ext>
            </a:extLst>
          </p:cNvPr>
          <p:cNvSpPr>
            <a:spLocks noGrp="1"/>
          </p:cNvSpPr>
          <p:nvPr>
            <p:ph idx="1"/>
          </p:nvPr>
        </p:nvSpPr>
        <p:spPr>
          <a:xfrm>
            <a:off x="146474" y="590550"/>
            <a:ext cx="8462038" cy="4038600"/>
          </a:xfrm>
        </p:spPr>
        <p:txBody>
          <a:bodyPr/>
          <a:lstStyle/>
          <a:p>
            <a:r>
              <a:rPr lang="en-US" dirty="0"/>
              <a:t>Consider two microservices:</a:t>
            </a:r>
          </a:p>
          <a:p>
            <a:pPr lvl="1"/>
            <a:r>
              <a:rPr lang="en-US" dirty="0" err="1"/>
              <a:t>UserService</a:t>
            </a:r>
            <a:r>
              <a:rPr lang="en-US" dirty="0"/>
              <a:t> handles two resources:</a:t>
            </a:r>
          </a:p>
          <a:p>
            <a:pPr lvl="2"/>
            <a:r>
              <a:rPr lang="en-US" dirty="0"/>
              <a:t>User</a:t>
            </a:r>
          </a:p>
          <a:p>
            <a:pPr lvl="2"/>
            <a:r>
              <a:rPr lang="en-US" dirty="0"/>
              <a:t>Address</a:t>
            </a:r>
          </a:p>
          <a:p>
            <a:pPr lvl="1"/>
            <a:r>
              <a:rPr lang="en-US" dirty="0" err="1"/>
              <a:t>OrderService</a:t>
            </a:r>
            <a:r>
              <a:rPr lang="en-US" dirty="0"/>
              <a:t> handles two resources:</a:t>
            </a:r>
          </a:p>
          <a:p>
            <a:pPr lvl="2"/>
            <a:r>
              <a:rPr lang="en-US" dirty="0"/>
              <a:t>Order</a:t>
            </a:r>
          </a:p>
          <a:p>
            <a:pPr lvl="2"/>
            <a:r>
              <a:rPr lang="en-US" dirty="0" err="1"/>
              <a:t>OrderItem</a:t>
            </a:r>
            <a:endParaRPr lang="en-US" dirty="0"/>
          </a:p>
          <a:p>
            <a:r>
              <a:rPr lang="en-US" dirty="0"/>
              <a:t>Associations/Link/Relationships can be surprisingly complicated. There are many considerations. (See </a:t>
            </a:r>
            <a:r>
              <a:rPr lang="en-US" dirty="0">
                <a:hlinkClick r:id="rId2"/>
              </a:rPr>
              <a:t>https://www.uml-diagrams.org/association.html</a:t>
            </a:r>
            <a:r>
              <a:rPr lang="en-US" dirty="0"/>
              <a:t>)</a:t>
            </a:r>
          </a:p>
          <a:p>
            <a:r>
              <a:rPr lang="en-US" dirty="0"/>
              <a:t>In this example, we have</a:t>
            </a:r>
          </a:p>
          <a:p>
            <a:pPr lvl="1"/>
            <a:r>
              <a:rPr lang="en-US" dirty="0"/>
              <a:t>Association (User-Address, User-Order)</a:t>
            </a:r>
          </a:p>
          <a:p>
            <a:pPr lvl="1"/>
            <a:r>
              <a:rPr lang="en-US" dirty="0"/>
              <a:t>Composition (Order-</a:t>
            </a:r>
            <a:r>
              <a:rPr lang="en-US" dirty="0" err="1"/>
              <a:t>OrderItem</a:t>
            </a:r>
            <a:r>
              <a:rPr lang="en-US" dirty="0"/>
              <a:t>)</a:t>
            </a:r>
          </a:p>
        </p:txBody>
      </p:sp>
      <p:sp>
        <p:nvSpPr>
          <p:cNvPr id="3" name="Title 2">
            <a:extLst>
              <a:ext uri="{FF2B5EF4-FFF2-40B4-BE49-F238E27FC236}">
                <a16:creationId xmlns:a16="http://schemas.microsoft.com/office/drawing/2014/main" id="{52A88B4B-C3D7-7141-98EB-8F9A26FF6A95}"/>
              </a:ext>
            </a:extLst>
          </p:cNvPr>
          <p:cNvSpPr>
            <a:spLocks noGrp="1"/>
          </p:cNvSpPr>
          <p:nvPr>
            <p:ph type="title"/>
          </p:nvPr>
        </p:nvSpPr>
        <p:spPr/>
        <p:txBody>
          <a:bodyPr/>
          <a:lstStyle/>
          <a:p>
            <a:r>
              <a:rPr lang="en-US" dirty="0"/>
              <a:t>Linked Data</a:t>
            </a:r>
          </a:p>
        </p:txBody>
      </p:sp>
      <p:pic>
        <p:nvPicPr>
          <p:cNvPr id="4" name="Picture 3">
            <a:extLst>
              <a:ext uri="{FF2B5EF4-FFF2-40B4-BE49-F238E27FC236}">
                <a16:creationId xmlns:a16="http://schemas.microsoft.com/office/drawing/2014/main" id="{44C11E29-8556-3440-A8E5-D026B9E3AB77}"/>
              </a:ext>
            </a:extLst>
          </p:cNvPr>
          <p:cNvPicPr>
            <a:picLocks noChangeAspect="1"/>
          </p:cNvPicPr>
          <p:nvPr/>
        </p:nvPicPr>
        <p:blipFill>
          <a:blip r:embed="rId3"/>
          <a:stretch>
            <a:fillRect/>
          </a:stretch>
        </p:blipFill>
        <p:spPr>
          <a:xfrm>
            <a:off x="5157592" y="133350"/>
            <a:ext cx="3813838" cy="2662337"/>
          </a:xfrm>
          <a:prstGeom prst="rect">
            <a:avLst/>
          </a:prstGeom>
        </p:spPr>
      </p:pic>
    </p:spTree>
    <p:extLst>
      <p:ext uri="{BB962C8B-B14F-4D97-AF65-F5344CB8AC3E}">
        <p14:creationId xmlns:p14="http://schemas.microsoft.com/office/powerpoint/2010/main" val="805695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02B3BD-0BC3-974D-9968-5E0A078C5E77}"/>
              </a:ext>
            </a:extLst>
          </p:cNvPr>
          <p:cNvSpPr>
            <a:spLocks noGrp="1"/>
          </p:cNvSpPr>
          <p:nvPr>
            <p:ph idx="1"/>
          </p:nvPr>
        </p:nvSpPr>
        <p:spPr>
          <a:xfrm>
            <a:off x="152400" y="514350"/>
            <a:ext cx="8839200" cy="4114800"/>
          </a:xfrm>
        </p:spPr>
        <p:txBody>
          <a:bodyPr/>
          <a:lstStyle/>
          <a:p>
            <a:pPr marL="0" indent="0">
              <a:buNone/>
            </a:pPr>
            <a:r>
              <a:rPr lang="en-US" sz="1800" dirty="0"/>
              <a:t>The simple object model might/could/would/should have the following:</a:t>
            </a:r>
          </a:p>
          <a:p>
            <a:pPr lvl="1"/>
            <a:r>
              <a:rPr lang="en-US" sz="1600" dirty="0"/>
              <a:t>/users</a:t>
            </a:r>
          </a:p>
          <a:p>
            <a:pPr lvl="1"/>
            <a:r>
              <a:rPr lang="en-US" sz="1600" dirty="0"/>
              <a:t>/users/&lt;</a:t>
            </a:r>
            <a:r>
              <a:rPr lang="en-US" sz="1600" dirty="0" err="1"/>
              <a:t>userID</a:t>
            </a:r>
            <a:r>
              <a:rPr lang="en-US" sz="1600" dirty="0"/>
              <a:t>&gt;</a:t>
            </a:r>
          </a:p>
          <a:p>
            <a:pPr lvl="1"/>
            <a:r>
              <a:rPr lang="en-US" sz="1600" dirty="0"/>
              <a:t>/users/&lt;</a:t>
            </a:r>
            <a:r>
              <a:rPr lang="en-US" sz="1600" dirty="0" err="1"/>
              <a:t>userID</a:t>
            </a:r>
            <a:r>
              <a:rPr lang="en-US" sz="1600" dirty="0"/>
              <a:t>&gt;/address</a:t>
            </a:r>
          </a:p>
          <a:p>
            <a:pPr lvl="1"/>
            <a:r>
              <a:rPr lang="en-US" sz="1600" dirty="0"/>
              <a:t>/users/&lt;</a:t>
            </a:r>
            <a:r>
              <a:rPr lang="en-US" sz="1600" dirty="0" err="1"/>
              <a:t>userID</a:t>
            </a:r>
            <a:r>
              <a:rPr lang="en-US" sz="1600" dirty="0"/>
              <a:t>&gt;/orders</a:t>
            </a:r>
          </a:p>
          <a:p>
            <a:pPr lvl="1"/>
            <a:r>
              <a:rPr lang="en-US" sz="1600" dirty="0"/>
              <a:t>/addresses</a:t>
            </a:r>
          </a:p>
          <a:p>
            <a:pPr lvl="1"/>
            <a:r>
              <a:rPr lang="en-US" sz="1600" dirty="0"/>
              <a:t>/addresses/&lt;</a:t>
            </a:r>
            <a:r>
              <a:rPr lang="en-US" sz="1600" dirty="0" err="1"/>
              <a:t>addressID</a:t>
            </a:r>
            <a:r>
              <a:rPr lang="en-US" sz="1600" dirty="0"/>
              <a:t>&gt;/users</a:t>
            </a:r>
          </a:p>
          <a:p>
            <a:pPr lvl="1"/>
            <a:r>
              <a:rPr lang="en-US" sz="1600" dirty="0"/>
              <a:t>/orders/&lt;</a:t>
            </a:r>
            <a:r>
              <a:rPr lang="en-US" sz="1600" dirty="0" err="1"/>
              <a:t>orderID</a:t>
            </a:r>
            <a:r>
              <a:rPr lang="en-US" sz="1600" dirty="0"/>
              <a:t>&gt;</a:t>
            </a:r>
          </a:p>
          <a:p>
            <a:pPr lvl="1"/>
            <a:r>
              <a:rPr lang="en-US" sz="1600" dirty="0"/>
              <a:t>/orders/&lt;</a:t>
            </a:r>
            <a:r>
              <a:rPr lang="en-US" sz="1600" dirty="0" err="1"/>
              <a:t>orderID</a:t>
            </a:r>
            <a:r>
              <a:rPr lang="en-US" sz="1600" dirty="0"/>
              <a:t>&gt;/</a:t>
            </a:r>
            <a:r>
              <a:rPr lang="en-US" sz="1600" dirty="0" err="1"/>
              <a:t>orderitems</a:t>
            </a:r>
            <a:endParaRPr lang="en-US" sz="1600" dirty="0"/>
          </a:p>
          <a:p>
            <a:pPr lvl="1"/>
            <a:r>
              <a:rPr lang="en-US" sz="1600" dirty="0"/>
              <a:t>/orders&lt;</a:t>
            </a:r>
            <a:r>
              <a:rPr lang="en-US" sz="1600" dirty="0" err="1"/>
              <a:t>orderID</a:t>
            </a:r>
            <a:r>
              <a:rPr lang="en-US" sz="1600" dirty="0"/>
              <a:t>&gt;/</a:t>
            </a:r>
            <a:r>
              <a:rPr lang="en-US" sz="1600" dirty="0" err="1"/>
              <a:t>orderitems</a:t>
            </a:r>
            <a:r>
              <a:rPr lang="en-US" sz="1600" dirty="0"/>
              <a:t>/&lt;</a:t>
            </a:r>
            <a:r>
              <a:rPr lang="en-US" sz="1600" dirty="0" err="1"/>
              <a:t>itemID</a:t>
            </a:r>
            <a:r>
              <a:rPr lang="en-US" sz="1600" dirty="0"/>
              <a:t>&gt;</a:t>
            </a:r>
          </a:p>
          <a:p>
            <a:pPr lvl="1"/>
            <a:r>
              <a:rPr lang="en-US" sz="1600" dirty="0"/>
              <a:t>... ...</a:t>
            </a:r>
          </a:p>
          <a:p>
            <a:r>
              <a:rPr lang="en-US" sz="1800" dirty="0"/>
              <a:t>How do you “point backwards” in a “foreign key relationship,” e.g. Address </a:t>
            </a:r>
            <a:r>
              <a:rPr lang="en-US" sz="1800" dirty="0">
                <a:sym typeface="Wingdings" pitchFamily="2" charset="2"/>
              </a:rPr>
              <a:t> User</a:t>
            </a:r>
          </a:p>
          <a:p>
            <a:pPr lvl="1"/>
            <a:r>
              <a:rPr lang="en-US" sz="1600" dirty="0"/>
              <a:t>“</a:t>
            </a:r>
            <a:r>
              <a:rPr lang="en-US" sz="1600" dirty="0" err="1"/>
              <a:t>href</a:t>
            </a:r>
            <a:r>
              <a:rPr lang="en-US" sz="1600" dirty="0"/>
              <a:t>” : “/</a:t>
            </a:r>
            <a:r>
              <a:rPr lang="en-US" sz="1600" dirty="0" err="1"/>
              <a:t>users?addressID</a:t>
            </a:r>
            <a:r>
              <a:rPr lang="en-US" sz="1600" dirty="0"/>
              <a:t>=201”</a:t>
            </a:r>
          </a:p>
          <a:p>
            <a:pPr lvl="1"/>
            <a:r>
              <a:rPr lang="en-US" sz="1600" dirty="0"/>
              <a:t>This means you store the </a:t>
            </a:r>
            <a:r>
              <a:rPr lang="en-US" sz="1600" dirty="0" err="1"/>
              <a:t>addressID</a:t>
            </a:r>
            <a:r>
              <a:rPr lang="en-US" sz="1600" dirty="0"/>
              <a:t> in the DB but return a link om REST.</a:t>
            </a:r>
          </a:p>
        </p:txBody>
      </p:sp>
      <p:pic>
        <p:nvPicPr>
          <p:cNvPr id="5" name="Picture 4">
            <a:extLst>
              <a:ext uri="{FF2B5EF4-FFF2-40B4-BE49-F238E27FC236}">
                <a16:creationId xmlns:a16="http://schemas.microsoft.com/office/drawing/2014/main" id="{DCE7AA41-0FC8-5E47-8DC9-46828CFFD456}"/>
              </a:ext>
            </a:extLst>
          </p:cNvPr>
          <p:cNvPicPr>
            <a:picLocks noChangeAspect="1"/>
          </p:cNvPicPr>
          <p:nvPr/>
        </p:nvPicPr>
        <p:blipFill>
          <a:blip r:embed="rId2"/>
          <a:stretch>
            <a:fillRect/>
          </a:stretch>
        </p:blipFill>
        <p:spPr>
          <a:xfrm>
            <a:off x="4455172" y="971550"/>
            <a:ext cx="2261091" cy="2846387"/>
          </a:xfrm>
          <a:prstGeom prst="rect">
            <a:avLst/>
          </a:prstGeom>
        </p:spPr>
      </p:pic>
      <p:sp>
        <p:nvSpPr>
          <p:cNvPr id="3" name="Title 2">
            <a:extLst>
              <a:ext uri="{FF2B5EF4-FFF2-40B4-BE49-F238E27FC236}">
                <a16:creationId xmlns:a16="http://schemas.microsoft.com/office/drawing/2014/main" id="{67FF0F9E-AE2B-8A46-AB7B-B9873218F551}"/>
              </a:ext>
            </a:extLst>
          </p:cNvPr>
          <p:cNvSpPr>
            <a:spLocks noGrp="1"/>
          </p:cNvSpPr>
          <p:nvPr>
            <p:ph type="title"/>
          </p:nvPr>
        </p:nvSpPr>
        <p:spPr/>
        <p:txBody>
          <a:bodyPr/>
          <a:lstStyle/>
          <a:p>
            <a:r>
              <a:rPr lang="en-US" dirty="0"/>
              <a:t>Resource Paths</a:t>
            </a:r>
          </a:p>
        </p:txBody>
      </p:sp>
      <p:pic>
        <p:nvPicPr>
          <p:cNvPr id="6" name="Picture 5">
            <a:extLst>
              <a:ext uri="{FF2B5EF4-FFF2-40B4-BE49-F238E27FC236}">
                <a16:creationId xmlns:a16="http://schemas.microsoft.com/office/drawing/2014/main" id="{2E176E66-30B8-F844-8C51-6DD8E8F4A2AB}"/>
              </a:ext>
            </a:extLst>
          </p:cNvPr>
          <p:cNvPicPr>
            <a:picLocks noChangeAspect="1"/>
          </p:cNvPicPr>
          <p:nvPr/>
        </p:nvPicPr>
        <p:blipFill>
          <a:blip r:embed="rId3"/>
          <a:stretch>
            <a:fillRect/>
          </a:stretch>
        </p:blipFill>
        <p:spPr>
          <a:xfrm>
            <a:off x="6419633" y="971550"/>
            <a:ext cx="2571967" cy="2768600"/>
          </a:xfrm>
          <a:prstGeom prst="rect">
            <a:avLst/>
          </a:prstGeom>
        </p:spPr>
      </p:pic>
      <p:sp>
        <p:nvSpPr>
          <p:cNvPr id="7" name="TextBox 6">
            <a:extLst>
              <a:ext uri="{FF2B5EF4-FFF2-40B4-BE49-F238E27FC236}">
                <a16:creationId xmlns:a16="http://schemas.microsoft.com/office/drawing/2014/main" id="{77425100-FFCA-604D-A997-2747429F8A1B}"/>
              </a:ext>
            </a:extLst>
          </p:cNvPr>
          <p:cNvSpPr txBox="1"/>
          <p:nvPr/>
        </p:nvSpPr>
        <p:spPr>
          <a:xfrm>
            <a:off x="3152622" y="813883"/>
            <a:ext cx="1374094" cy="369332"/>
          </a:xfrm>
          <a:prstGeom prst="rect">
            <a:avLst/>
          </a:prstGeom>
          <a:noFill/>
        </p:spPr>
        <p:txBody>
          <a:bodyPr wrap="none" rtlCol="0">
            <a:spAutoFit/>
          </a:bodyPr>
          <a:lstStyle/>
          <a:p>
            <a:r>
              <a:rPr lang="en-US" dirty="0"/>
              <a:t>Composition</a:t>
            </a:r>
          </a:p>
        </p:txBody>
      </p:sp>
      <p:sp>
        <p:nvSpPr>
          <p:cNvPr id="8" name="TextBox 7">
            <a:extLst>
              <a:ext uri="{FF2B5EF4-FFF2-40B4-BE49-F238E27FC236}">
                <a16:creationId xmlns:a16="http://schemas.microsoft.com/office/drawing/2014/main" id="{863B8AE2-66DF-F545-86CC-A628704699BB}"/>
              </a:ext>
            </a:extLst>
          </p:cNvPr>
          <p:cNvSpPr txBox="1"/>
          <p:nvPr/>
        </p:nvSpPr>
        <p:spPr>
          <a:xfrm>
            <a:off x="7012894" y="786884"/>
            <a:ext cx="1251753" cy="369332"/>
          </a:xfrm>
          <a:prstGeom prst="rect">
            <a:avLst/>
          </a:prstGeom>
          <a:noFill/>
        </p:spPr>
        <p:txBody>
          <a:bodyPr wrap="none" rtlCol="0">
            <a:spAutoFit/>
          </a:bodyPr>
          <a:lstStyle/>
          <a:p>
            <a:r>
              <a:rPr lang="en-US" dirty="0"/>
              <a:t>Association</a:t>
            </a:r>
          </a:p>
        </p:txBody>
      </p:sp>
    </p:spTree>
    <p:extLst>
      <p:ext uri="{BB962C8B-B14F-4D97-AF65-F5344CB8AC3E}">
        <p14:creationId xmlns:p14="http://schemas.microsoft.com/office/powerpoint/2010/main" val="1429175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Example</a:t>
            </a:r>
          </a:p>
        </p:txBody>
      </p:sp>
      <p:sp>
        <p:nvSpPr>
          <p:cNvPr id="2" name="TextBox 11">
            <a:extLst>
              <a:ext uri="{FF2B5EF4-FFF2-40B4-BE49-F238E27FC236}">
                <a16:creationId xmlns:a16="http://schemas.microsoft.com/office/drawing/2014/main" id="{E57E9F39-1C52-AB80-2C30-3C117C01F66D}"/>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Containers,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4214433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BLOBs, AWS S3, Web Server</a:t>
            </a:r>
            <a:endParaRPr lang="en-US" altLang="en-US" sz="1600" i="1" dirty="0">
              <a:solidFill>
                <a:schemeClr val="bg1"/>
              </a:solidFill>
            </a:endParaRPr>
          </a:p>
        </p:txBody>
      </p:sp>
      <p:sp>
        <p:nvSpPr>
          <p:cNvPr id="9" name="TextBox 11">
            <a:extLst>
              <a:ext uri="{FF2B5EF4-FFF2-40B4-BE49-F238E27FC236}">
                <a16:creationId xmlns:a16="http://schemas.microsoft.com/office/drawing/2014/main" id="{C5458E67-1A3A-C541-A07B-BEE341665CDB}"/>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689055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23497" y="2552700"/>
            <a:ext cx="8839200" cy="2120816"/>
          </a:xfrm>
        </p:spPr>
        <p:txBody>
          <a:bodyPr/>
          <a:lstStyle/>
          <a:p>
            <a:r>
              <a:rPr lang="en-US" sz="1400" dirty="0"/>
              <a:t>We have seen how to use Flask (or </a:t>
            </a:r>
            <a:r>
              <a:rPr lang="en-US" sz="1400" dirty="0" err="1"/>
              <a:t>FastAPI</a:t>
            </a:r>
            <a:r>
              <a:rPr lang="en-US" sz="1400" dirty="0"/>
              <a:t>) to implement an endpoint (a set of paths):</a:t>
            </a:r>
          </a:p>
          <a:p>
            <a:pPr lvl="1"/>
            <a:r>
              <a:rPr lang="en-US" sz="1200" dirty="0"/>
              <a:t>Some of the paths can run application logic and return the result data.</a:t>
            </a:r>
          </a:p>
          <a:p>
            <a:pPr lvl="1"/>
            <a:r>
              <a:rPr lang="en-US" sz="1200" dirty="0"/>
              <a:t>Some can return pages that a browser can render. Basically, these paths are returning the “client application” to the browser to execute, and may have API calls in JavaScript/Typescript.</a:t>
            </a:r>
          </a:p>
          <a:p>
            <a:pPr lvl="1"/>
            <a:r>
              <a:rPr lang="en-US" sz="1200" dirty="0"/>
              <a:t>Do not worry about this now.</a:t>
            </a:r>
          </a:p>
          <a:p>
            <a:r>
              <a:rPr lang="en-US" sz="1400" dirty="0"/>
              <a:t>But, running application logic and simply delivering files are two different “concerns.”</a:t>
            </a:r>
          </a:p>
          <a:p>
            <a:pPr lvl="1"/>
            <a:r>
              <a:rPr lang="en-US" sz="1200" dirty="0"/>
              <a:t>Having one runtime implement both would violate the SOLID principle.</a:t>
            </a:r>
          </a:p>
          <a:p>
            <a:pPr lvl="1"/>
            <a:r>
              <a:rPr lang="en-US" sz="1200" dirty="0"/>
              <a:t>The design points are different: “You can be a floor wax or a mouth wash, but not both.”</a:t>
            </a:r>
          </a:p>
          <a:p>
            <a:r>
              <a:rPr lang="en-US" sz="1400" dirty="0"/>
              <a:t>So, we need a separate “web server.”</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 – Reminder</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723900"/>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469984"/>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Tree>
    <p:extLst>
      <p:ext uri="{BB962C8B-B14F-4D97-AF65-F5344CB8AC3E}">
        <p14:creationId xmlns:p14="http://schemas.microsoft.com/office/powerpoint/2010/main" val="3459364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BBF6E4-1386-D454-B431-47F83AD35690}"/>
              </a:ext>
            </a:extLst>
          </p:cNvPr>
          <p:cNvPicPr>
            <a:picLocks noChangeAspect="1"/>
          </p:cNvPicPr>
          <p:nvPr/>
        </p:nvPicPr>
        <p:blipFill>
          <a:blip r:embed="rId2"/>
          <a:stretch>
            <a:fillRect/>
          </a:stretch>
        </p:blipFill>
        <p:spPr>
          <a:xfrm>
            <a:off x="381000" y="57150"/>
            <a:ext cx="8458200" cy="4493623"/>
          </a:xfrm>
          <a:prstGeom prst="rect">
            <a:avLst/>
          </a:prstGeom>
        </p:spPr>
      </p:pic>
    </p:spTree>
    <p:extLst>
      <p:ext uri="{BB962C8B-B14F-4D97-AF65-F5344CB8AC3E}">
        <p14:creationId xmlns:p14="http://schemas.microsoft.com/office/powerpoint/2010/main" val="3165643120"/>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DE70E9-FB1E-EC9B-692A-1664C2A7DE34}"/>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Definitions:</a:t>
            </a:r>
          </a:p>
          <a:p>
            <a:pPr lvl="1">
              <a:spcBef>
                <a:spcPts val="0"/>
              </a:spcBef>
              <a:spcAft>
                <a:spcPts val="200"/>
              </a:spcAft>
            </a:pPr>
            <a:r>
              <a:rPr lang="en-US" sz="1600" dirty="0"/>
              <a:t>“A binary large object (BLOB or blob) is a collection of binary data stored as a single entity. Blobs are typically images, audio or other multimedia objects, though sometimes binary executable code is stored as a blob. They can exist as persistent values inside some databases or version control system, or exist at runtime as program variables in some programming languages.”</a:t>
            </a:r>
            <a:br>
              <a:rPr lang="en-US" sz="1600" dirty="0"/>
            </a:br>
            <a:r>
              <a:rPr lang="en-US" sz="1600" dirty="0"/>
              <a:t>(</a:t>
            </a:r>
            <a:r>
              <a:rPr lang="en-US" sz="1600" dirty="0">
                <a:hlinkClick r:id="rId2"/>
              </a:rPr>
              <a:t>https://en.wikipedia.org/wiki/Binary_large_object</a:t>
            </a:r>
            <a:r>
              <a:rPr lang="en-US" sz="1600" dirty="0"/>
              <a:t>)</a:t>
            </a:r>
          </a:p>
          <a:p>
            <a:pPr lvl="1">
              <a:spcBef>
                <a:spcPts val="0"/>
              </a:spcBef>
              <a:spcAft>
                <a:spcPts val="200"/>
              </a:spcAft>
            </a:pPr>
            <a:r>
              <a:rPr lang="en-US" sz="1600" dirty="0"/>
              <a:t>“Blob is the data type in MySQL that helps us store the object in the binary format. It is most typically used to store the files, images, </a:t>
            </a:r>
            <a:r>
              <a:rPr lang="en-US" sz="1600" dirty="0" err="1"/>
              <a:t>etc</a:t>
            </a:r>
            <a:r>
              <a:rPr lang="en-US" sz="1600" dirty="0"/>
              <a:t> media files for security reasons or some other purpose in MySQL.” (</a:t>
            </a:r>
            <a:r>
              <a:rPr lang="en-US" sz="1600" dirty="0">
                <a:hlinkClick r:id="rId3"/>
              </a:rPr>
              <a:t>https://www.educba.com/mysql-blob/</a:t>
            </a:r>
            <a:r>
              <a:rPr lang="en-US" sz="1600" dirty="0"/>
              <a:t>)</a:t>
            </a:r>
          </a:p>
          <a:p>
            <a:pPr>
              <a:spcBef>
                <a:spcPts val="0"/>
              </a:spcBef>
              <a:spcAft>
                <a:spcPts val="200"/>
              </a:spcAft>
            </a:pPr>
            <a:r>
              <a:rPr lang="en-US" sz="1800" dirty="0"/>
              <a:t>Intent:</a:t>
            </a:r>
          </a:p>
          <a:p>
            <a:pPr lvl="1">
              <a:spcBef>
                <a:spcPts val="0"/>
              </a:spcBef>
              <a:spcAft>
                <a:spcPts val="200"/>
              </a:spcAft>
            </a:pPr>
            <a:r>
              <a:rPr lang="en-US" sz="1600" dirty="0"/>
              <a:t>File systems are not good for many application scenarios, which is why database management systems emerged.</a:t>
            </a:r>
          </a:p>
          <a:p>
            <a:pPr lvl="1">
              <a:spcBef>
                <a:spcPts val="0"/>
              </a:spcBef>
              <a:spcAft>
                <a:spcPts val="200"/>
              </a:spcAft>
            </a:pPr>
            <a:r>
              <a:rPr lang="en-US" sz="1600" dirty="0"/>
              <a:t>Database management systems implement structured (or semi-structured) data, e.g. tables.</a:t>
            </a:r>
          </a:p>
          <a:p>
            <a:pPr lvl="1">
              <a:spcBef>
                <a:spcPts val="0"/>
              </a:spcBef>
              <a:spcAft>
                <a:spcPts val="200"/>
              </a:spcAft>
            </a:pPr>
            <a:r>
              <a:rPr lang="en-US" sz="1600" dirty="0"/>
              <a:t>Database BLOBs were a way to have some “big things” as table or document properties.</a:t>
            </a:r>
          </a:p>
        </p:txBody>
      </p:sp>
      <p:sp>
        <p:nvSpPr>
          <p:cNvPr id="3" name="Title 2">
            <a:extLst>
              <a:ext uri="{FF2B5EF4-FFF2-40B4-BE49-F238E27FC236}">
                <a16:creationId xmlns:a16="http://schemas.microsoft.com/office/drawing/2014/main" id="{D8BB6190-1230-24DE-3E7D-D4FB49B1DE08}"/>
              </a:ext>
            </a:extLst>
          </p:cNvPr>
          <p:cNvSpPr>
            <a:spLocks noGrp="1"/>
          </p:cNvSpPr>
          <p:nvPr>
            <p:ph type="title"/>
          </p:nvPr>
        </p:nvSpPr>
        <p:spPr/>
        <p:txBody>
          <a:bodyPr/>
          <a:lstStyle/>
          <a:p>
            <a:r>
              <a:rPr lang="en-US" dirty="0"/>
              <a:t>BLOB: Binary Large Object</a:t>
            </a:r>
          </a:p>
        </p:txBody>
      </p:sp>
    </p:spTree>
    <p:extLst>
      <p:ext uri="{BB962C8B-B14F-4D97-AF65-F5344CB8AC3E}">
        <p14:creationId xmlns:p14="http://schemas.microsoft.com/office/powerpoint/2010/main" val="2372014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Containers</a:t>
            </a:r>
            <a:endParaRPr lang="en-US" altLang="en-US" sz="1600" i="1" dirty="0">
              <a:solidFill>
                <a:schemeClr val="bg1"/>
              </a:solidFill>
            </a:endParaRPr>
          </a:p>
        </p:txBody>
      </p:sp>
      <p:sp>
        <p:nvSpPr>
          <p:cNvPr id="2" name="TextBox 11">
            <a:extLst>
              <a:ext uri="{FF2B5EF4-FFF2-40B4-BE49-F238E27FC236}">
                <a16:creationId xmlns:a16="http://schemas.microsoft.com/office/drawing/2014/main" id="{26BCD2A3-A8B8-6571-E1A0-AAE62636C87D}"/>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Containers,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4250505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4796F9-0F96-9CC0-2B77-D25F0D830913}"/>
              </a:ext>
            </a:extLst>
          </p:cNvPr>
          <p:cNvSpPr>
            <a:spLocks noGrp="1"/>
          </p:cNvSpPr>
          <p:nvPr>
            <p:ph idx="1"/>
          </p:nvPr>
        </p:nvSpPr>
        <p:spPr>
          <a:xfrm>
            <a:off x="4114800" y="590550"/>
            <a:ext cx="4876800" cy="4038600"/>
          </a:xfrm>
        </p:spPr>
        <p:txBody>
          <a:bodyPr/>
          <a:lstStyle/>
          <a:p>
            <a:r>
              <a:rPr lang="en-US" dirty="0">
                <a:solidFill>
                  <a:srgbClr val="00B050"/>
                </a:solidFill>
              </a:rPr>
              <a:t>Structured or semi-structured information about an entity.</a:t>
            </a:r>
          </a:p>
          <a:p>
            <a:pPr lvl="1"/>
            <a:r>
              <a:rPr lang="en-US" dirty="0" err="1">
                <a:solidFill>
                  <a:srgbClr val="00B050"/>
                </a:solidFill>
              </a:rPr>
              <a:t>Queryable</a:t>
            </a:r>
            <a:endParaRPr lang="en-US" dirty="0">
              <a:solidFill>
                <a:srgbClr val="00B050"/>
              </a:solidFill>
            </a:endParaRPr>
          </a:p>
          <a:p>
            <a:pPr lvl="1"/>
            <a:r>
              <a:rPr lang="en-US" dirty="0">
                <a:solidFill>
                  <a:srgbClr val="00B050"/>
                </a:solidFill>
              </a:rPr>
              <a:t>Editable on forms</a:t>
            </a:r>
          </a:p>
          <a:p>
            <a:pPr lvl="1"/>
            <a:r>
              <a:rPr lang="en-US" dirty="0">
                <a:solidFill>
                  <a:srgbClr val="00B050"/>
                </a:solidFill>
              </a:rPr>
              <a:t>etc.</a:t>
            </a:r>
          </a:p>
          <a:p>
            <a:r>
              <a:rPr lang="en-US" dirty="0">
                <a:solidFill>
                  <a:srgbClr val="0070C0"/>
                </a:solidFill>
              </a:rPr>
              <a:t>Unstructured: A file-like, opaque property associated with the entity. This is a BLOB.</a:t>
            </a:r>
          </a:p>
          <a:p>
            <a:pPr marL="0" indent="0">
              <a:buNone/>
            </a:pPr>
            <a:endParaRPr lang="en-US" dirty="0">
              <a:solidFill>
                <a:srgbClr val="0070C0"/>
              </a:solidFill>
            </a:endParaRPr>
          </a:p>
          <a:p>
            <a:pPr marL="0" indent="0">
              <a:buNone/>
            </a:pPr>
            <a:r>
              <a:rPr lang="en-US" dirty="0"/>
              <a:t>URLs have primarily replaced BLOBs.</a:t>
            </a:r>
          </a:p>
          <a:p>
            <a:pPr marL="0" indent="0">
              <a:buNone/>
            </a:pPr>
            <a:endParaRPr lang="en-US" dirty="0"/>
          </a:p>
        </p:txBody>
      </p:sp>
      <p:sp>
        <p:nvSpPr>
          <p:cNvPr id="3" name="Title 2">
            <a:extLst>
              <a:ext uri="{FF2B5EF4-FFF2-40B4-BE49-F238E27FC236}">
                <a16:creationId xmlns:a16="http://schemas.microsoft.com/office/drawing/2014/main" id="{DAF53FBB-5861-A6C5-9902-F9386E302CD9}"/>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907A7453-540D-0D36-00E9-6F8E11B5B09C}"/>
              </a:ext>
            </a:extLst>
          </p:cNvPr>
          <p:cNvPicPr>
            <a:picLocks noChangeAspect="1"/>
          </p:cNvPicPr>
          <p:nvPr/>
        </p:nvPicPr>
        <p:blipFill>
          <a:blip r:embed="rId2"/>
          <a:stretch>
            <a:fillRect/>
          </a:stretch>
        </p:blipFill>
        <p:spPr>
          <a:xfrm>
            <a:off x="131618" y="666750"/>
            <a:ext cx="3708400" cy="3263900"/>
          </a:xfrm>
          <a:prstGeom prst="rect">
            <a:avLst/>
          </a:prstGeom>
        </p:spPr>
      </p:pic>
      <p:sp>
        <p:nvSpPr>
          <p:cNvPr id="5" name="Right Brace 4">
            <a:extLst>
              <a:ext uri="{FF2B5EF4-FFF2-40B4-BE49-F238E27FC236}">
                <a16:creationId xmlns:a16="http://schemas.microsoft.com/office/drawing/2014/main" id="{F21FBB3A-0751-BE62-BD04-56CF7D732BDD}"/>
              </a:ext>
            </a:extLst>
          </p:cNvPr>
          <p:cNvSpPr/>
          <p:nvPr/>
        </p:nvSpPr>
        <p:spPr>
          <a:xfrm>
            <a:off x="3725718" y="666750"/>
            <a:ext cx="389082" cy="2362200"/>
          </a:xfrm>
          <a:prstGeom prst="rightBrace">
            <a:avLst>
              <a:gd name="adj1" fmla="val 8333"/>
              <a:gd name="adj2" fmla="val 50293"/>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B050"/>
              </a:solidFill>
            </a:endParaRPr>
          </a:p>
        </p:txBody>
      </p:sp>
      <p:sp>
        <p:nvSpPr>
          <p:cNvPr id="6" name="Right Brace 5">
            <a:extLst>
              <a:ext uri="{FF2B5EF4-FFF2-40B4-BE49-F238E27FC236}">
                <a16:creationId xmlns:a16="http://schemas.microsoft.com/office/drawing/2014/main" id="{58BF00F6-275F-0896-CBDC-E7AE5BB69F56}"/>
              </a:ext>
            </a:extLst>
          </p:cNvPr>
          <p:cNvSpPr/>
          <p:nvPr/>
        </p:nvSpPr>
        <p:spPr>
          <a:xfrm>
            <a:off x="3746500" y="3114964"/>
            <a:ext cx="354446" cy="371186"/>
          </a:xfrm>
          <a:prstGeom prst="rightBrace">
            <a:avLst>
              <a:gd name="adj1" fmla="val 8333"/>
              <a:gd name="adj2" fmla="val 50293"/>
            </a:avLst>
          </a:prstGeom>
          <a:ln>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43728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5C7222-897A-C38C-911A-8C5BEEDEFCCA}"/>
              </a:ext>
            </a:extLst>
          </p:cNvPr>
          <p:cNvSpPr>
            <a:spLocks noGrp="1"/>
          </p:cNvSpPr>
          <p:nvPr>
            <p:ph type="title"/>
          </p:nvPr>
        </p:nvSpPr>
        <p:spPr/>
        <p:txBody>
          <a:bodyPr/>
          <a:lstStyle/>
          <a:p>
            <a:r>
              <a:rPr lang="en-US" dirty="0"/>
              <a:t>Amazon S3</a:t>
            </a:r>
          </a:p>
        </p:txBody>
      </p:sp>
      <p:pic>
        <p:nvPicPr>
          <p:cNvPr id="1026" name="Picture 2" descr="Diagram that shows how to move, store, and analyze data with Amazon S3. Described at the link 'Enlarge and read image description.'">
            <a:extLst>
              <a:ext uri="{FF2B5EF4-FFF2-40B4-BE49-F238E27FC236}">
                <a16:creationId xmlns:a16="http://schemas.microsoft.com/office/drawing/2014/main" id="{5E0C34F9-CF1C-83E3-FD2B-A0F9E5E4F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149" y="590550"/>
            <a:ext cx="8411470" cy="3171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BE0D0F-EA91-19E5-1D29-8EB76A65E7F6}"/>
              </a:ext>
            </a:extLst>
          </p:cNvPr>
          <p:cNvSpPr txBox="1"/>
          <p:nvPr/>
        </p:nvSpPr>
        <p:spPr>
          <a:xfrm>
            <a:off x="609600" y="3943350"/>
            <a:ext cx="8203079" cy="646331"/>
          </a:xfrm>
          <a:prstGeom prst="rect">
            <a:avLst/>
          </a:prstGeom>
          <a:noFill/>
        </p:spPr>
        <p:txBody>
          <a:bodyPr wrap="none" rtlCol="0">
            <a:spAutoFit/>
          </a:bodyPr>
          <a:lstStyle/>
          <a:p>
            <a:r>
              <a:rPr lang="en-US" dirty="0"/>
              <a:t>We used the equivalent capability on Azure for uploading CAD files, storing processed</a:t>
            </a:r>
            <a:br>
              <a:rPr lang="en-US" dirty="0"/>
            </a:br>
            <a:r>
              <a:rPr lang="en-US" dirty="0"/>
              <a:t>files and results, etc.</a:t>
            </a:r>
          </a:p>
        </p:txBody>
      </p:sp>
    </p:spTree>
    <p:extLst>
      <p:ext uri="{BB962C8B-B14F-4D97-AF65-F5344CB8AC3E}">
        <p14:creationId xmlns:p14="http://schemas.microsoft.com/office/powerpoint/2010/main" val="1117743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1DD270-140E-D5E2-52BD-FB0A1D141299}"/>
              </a:ext>
            </a:extLst>
          </p:cNvPr>
          <p:cNvSpPr>
            <a:spLocks noGrp="1"/>
          </p:cNvSpPr>
          <p:nvPr>
            <p:ph type="title"/>
          </p:nvPr>
        </p:nvSpPr>
        <p:spPr/>
        <p:txBody>
          <a:bodyPr/>
          <a:lstStyle/>
          <a:p>
            <a:r>
              <a:rPr lang="en-US" dirty="0"/>
              <a:t>AWS S3</a:t>
            </a:r>
          </a:p>
        </p:txBody>
      </p:sp>
      <p:pic>
        <p:nvPicPr>
          <p:cNvPr id="4" name="Picture 3">
            <a:extLst>
              <a:ext uri="{FF2B5EF4-FFF2-40B4-BE49-F238E27FC236}">
                <a16:creationId xmlns:a16="http://schemas.microsoft.com/office/drawing/2014/main" id="{235580F5-AF48-4E12-4849-748DE2B027E2}"/>
              </a:ext>
            </a:extLst>
          </p:cNvPr>
          <p:cNvPicPr>
            <a:picLocks noChangeAspect="1"/>
          </p:cNvPicPr>
          <p:nvPr/>
        </p:nvPicPr>
        <p:blipFill>
          <a:blip r:embed="rId2"/>
          <a:stretch>
            <a:fillRect/>
          </a:stretch>
        </p:blipFill>
        <p:spPr>
          <a:xfrm>
            <a:off x="165224" y="561747"/>
            <a:ext cx="5572867" cy="3827929"/>
          </a:xfrm>
          <a:prstGeom prst="rect">
            <a:avLst/>
          </a:prstGeom>
        </p:spPr>
      </p:pic>
      <p:sp>
        <p:nvSpPr>
          <p:cNvPr id="6" name="TextBox 5">
            <a:extLst>
              <a:ext uri="{FF2B5EF4-FFF2-40B4-BE49-F238E27FC236}">
                <a16:creationId xmlns:a16="http://schemas.microsoft.com/office/drawing/2014/main" id="{9AD802F2-2C89-6CD1-F4FF-7786139B16D8}"/>
              </a:ext>
            </a:extLst>
          </p:cNvPr>
          <p:cNvSpPr txBox="1"/>
          <p:nvPr/>
        </p:nvSpPr>
        <p:spPr>
          <a:xfrm>
            <a:off x="5738091" y="573870"/>
            <a:ext cx="3101107" cy="2585323"/>
          </a:xfrm>
          <a:prstGeom prst="rect">
            <a:avLst/>
          </a:prstGeom>
          <a:noFill/>
        </p:spPr>
        <p:txBody>
          <a:bodyPr wrap="square" rtlCol="0">
            <a:spAutoFit/>
          </a:bodyPr>
          <a:lstStyle/>
          <a:p>
            <a:r>
              <a:rPr lang="en-US" dirty="0"/>
              <a:t>Can support a logical hierarchy with a convention on keys.</a:t>
            </a:r>
          </a:p>
          <a:p>
            <a:pPr marL="285750" indent="-285750">
              <a:buFont typeface="Arial" panose="020B0604020202020204" pitchFamily="34" charset="0"/>
              <a:buChar char="•"/>
            </a:pPr>
            <a:r>
              <a:rPr lang="en-US" dirty="0"/>
              <a:t>x/y</a:t>
            </a:r>
          </a:p>
          <a:p>
            <a:pPr marL="285750" indent="-285750">
              <a:buFont typeface="Arial" panose="020B0604020202020204" pitchFamily="34" charset="0"/>
              <a:buChar char="•"/>
            </a:pPr>
            <a:r>
              <a:rPr lang="en-US" dirty="0"/>
              <a:t>x/z</a:t>
            </a:r>
          </a:p>
          <a:p>
            <a:pPr marL="285750" indent="-285750">
              <a:buFont typeface="Arial" panose="020B0604020202020204" pitchFamily="34" charset="0"/>
              <a:buChar char="•"/>
            </a:pPr>
            <a:r>
              <a:rPr lang="en-US" dirty="0"/>
              <a:t>x/y/z</a:t>
            </a:r>
          </a:p>
          <a:p>
            <a:pPr marL="285750" indent="-285750">
              <a:buFont typeface="Arial" panose="020B0604020202020204" pitchFamily="34" charset="0"/>
              <a:buChar char="•"/>
            </a:pPr>
            <a:r>
              <a:rPr lang="en-US" dirty="0"/>
              <a:t>... ...</a:t>
            </a:r>
          </a:p>
          <a:p>
            <a:pPr marL="285750" indent="-285750">
              <a:buFont typeface="Arial" panose="020B0604020202020204" pitchFamily="34" charset="0"/>
              <a:buChar char="•"/>
            </a:pPr>
            <a:endParaRPr lang="en-US" dirty="0"/>
          </a:p>
          <a:p>
            <a:r>
              <a:rPr lang="en-US" dirty="0"/>
              <a:t>Acts kind of file system like, but</a:t>
            </a:r>
            <a:br>
              <a:rPr lang="en-US" dirty="0"/>
            </a:br>
            <a:r>
              <a:rPr lang="en-US" dirty="0"/>
              <a:t>is really just key strings.</a:t>
            </a:r>
          </a:p>
        </p:txBody>
      </p:sp>
    </p:spTree>
    <p:extLst>
      <p:ext uri="{BB962C8B-B14F-4D97-AF65-F5344CB8AC3E}">
        <p14:creationId xmlns:p14="http://schemas.microsoft.com/office/powerpoint/2010/main" val="3113495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DF4D61-957C-AFD7-A252-F576412E3DF1}"/>
              </a:ext>
            </a:extLst>
          </p:cNvPr>
          <p:cNvSpPr>
            <a:spLocks noGrp="1"/>
          </p:cNvSpPr>
          <p:nvPr>
            <p:ph type="title"/>
          </p:nvPr>
        </p:nvSpPr>
        <p:spPr/>
        <p:txBody>
          <a:bodyPr/>
          <a:lstStyle/>
          <a:p>
            <a:r>
              <a:rPr lang="en-US" dirty="0"/>
              <a:t>Simple S3 Example</a:t>
            </a:r>
          </a:p>
        </p:txBody>
      </p:sp>
      <p:pic>
        <p:nvPicPr>
          <p:cNvPr id="4" name="Picture 3">
            <a:extLst>
              <a:ext uri="{FF2B5EF4-FFF2-40B4-BE49-F238E27FC236}">
                <a16:creationId xmlns:a16="http://schemas.microsoft.com/office/drawing/2014/main" id="{61B64F57-943D-FA0A-02FA-81A904A5E019}"/>
              </a:ext>
            </a:extLst>
          </p:cNvPr>
          <p:cNvPicPr>
            <a:picLocks noChangeAspect="1"/>
          </p:cNvPicPr>
          <p:nvPr/>
        </p:nvPicPr>
        <p:blipFill>
          <a:blip r:embed="rId2"/>
          <a:stretch>
            <a:fillRect/>
          </a:stretch>
        </p:blipFill>
        <p:spPr>
          <a:xfrm>
            <a:off x="76200" y="666750"/>
            <a:ext cx="4331337" cy="3276600"/>
          </a:xfrm>
          <a:prstGeom prst="rect">
            <a:avLst/>
          </a:prstGeom>
        </p:spPr>
      </p:pic>
      <p:pic>
        <p:nvPicPr>
          <p:cNvPr id="5" name="Picture 4">
            <a:extLst>
              <a:ext uri="{FF2B5EF4-FFF2-40B4-BE49-F238E27FC236}">
                <a16:creationId xmlns:a16="http://schemas.microsoft.com/office/drawing/2014/main" id="{144FBED3-D2C5-042A-2560-ED7ACE9E551A}"/>
              </a:ext>
            </a:extLst>
          </p:cNvPr>
          <p:cNvPicPr>
            <a:picLocks noChangeAspect="1"/>
          </p:cNvPicPr>
          <p:nvPr/>
        </p:nvPicPr>
        <p:blipFill>
          <a:blip r:embed="rId3"/>
          <a:stretch>
            <a:fillRect/>
          </a:stretch>
        </p:blipFill>
        <p:spPr>
          <a:xfrm>
            <a:off x="4601888" y="196743"/>
            <a:ext cx="4348760" cy="3533775"/>
          </a:xfrm>
          <a:prstGeom prst="rect">
            <a:avLst/>
          </a:prstGeom>
        </p:spPr>
      </p:pic>
      <p:sp>
        <p:nvSpPr>
          <p:cNvPr id="7" name="TextBox 6">
            <a:extLst>
              <a:ext uri="{FF2B5EF4-FFF2-40B4-BE49-F238E27FC236}">
                <a16:creationId xmlns:a16="http://schemas.microsoft.com/office/drawing/2014/main" id="{294FECFF-97E4-3E15-B8C0-DFA371F0BF57}"/>
              </a:ext>
            </a:extLst>
          </p:cNvPr>
          <p:cNvSpPr txBox="1"/>
          <p:nvPr/>
        </p:nvSpPr>
        <p:spPr>
          <a:xfrm>
            <a:off x="428878" y="4107418"/>
            <a:ext cx="8154012" cy="369332"/>
          </a:xfrm>
          <a:prstGeom prst="rect">
            <a:avLst/>
          </a:prstGeom>
          <a:noFill/>
        </p:spPr>
        <p:txBody>
          <a:bodyPr wrap="square">
            <a:spAutoFit/>
          </a:bodyPr>
          <a:lstStyle/>
          <a:p>
            <a:r>
              <a:rPr lang="en-US" dirty="0"/>
              <a:t>/Users/</a:t>
            </a:r>
            <a:r>
              <a:rPr lang="en-US" dirty="0" err="1"/>
              <a:t>donaldferguson</a:t>
            </a:r>
            <a:r>
              <a:rPr lang="en-US" dirty="0"/>
              <a:t>/Dropbox/00NewProjects/e6156examples/s3/s3_examples.py</a:t>
            </a:r>
          </a:p>
        </p:txBody>
      </p:sp>
    </p:spTree>
    <p:extLst>
      <p:ext uri="{BB962C8B-B14F-4D97-AF65-F5344CB8AC3E}">
        <p14:creationId xmlns:p14="http://schemas.microsoft.com/office/powerpoint/2010/main" val="3567614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57E475-FFA3-8847-AB1A-C2BFDEE4D320}"/>
              </a:ext>
            </a:extLst>
          </p:cNvPr>
          <p:cNvSpPr>
            <a:spLocks noGrp="1"/>
          </p:cNvSpPr>
          <p:nvPr>
            <p:ph idx="1"/>
          </p:nvPr>
        </p:nvSpPr>
        <p:spPr>
          <a:xfrm>
            <a:off x="151788" y="819150"/>
            <a:ext cx="8839200" cy="3505200"/>
          </a:xfrm>
        </p:spPr>
        <p:txBody>
          <a:bodyPr/>
          <a:lstStyle/>
          <a:p>
            <a:pPr>
              <a:spcBef>
                <a:spcPts val="0"/>
              </a:spcBef>
              <a:spcAft>
                <a:spcPts val="100"/>
              </a:spcAft>
            </a:pPr>
            <a:r>
              <a:rPr lang="en-US" sz="1600" dirty="0"/>
              <a:t>BLOB, Bucket, S3:</a:t>
            </a:r>
          </a:p>
          <a:p>
            <a:pPr lvl="1">
              <a:spcBef>
                <a:spcPts val="0"/>
              </a:spcBef>
              <a:spcAft>
                <a:spcPts val="100"/>
              </a:spcAft>
            </a:pPr>
            <a:r>
              <a:rPr lang="en-US" sz="1400" dirty="0"/>
              <a:t>Full-stack web application reminder and S3 motivation</a:t>
            </a:r>
          </a:p>
          <a:p>
            <a:pPr lvl="1">
              <a:spcBef>
                <a:spcPts val="0"/>
              </a:spcBef>
              <a:spcAft>
                <a:spcPts val="100"/>
              </a:spcAft>
            </a:pPr>
            <a:r>
              <a:rPr lang="en-US" sz="1400" dirty="0"/>
              <a:t>Concepts</a:t>
            </a:r>
          </a:p>
          <a:p>
            <a:pPr lvl="1">
              <a:spcBef>
                <a:spcPts val="0"/>
              </a:spcBef>
              <a:spcAft>
                <a:spcPts val="100"/>
              </a:spcAft>
            </a:pPr>
            <a:r>
              <a:rPr lang="en-US" sz="1400" dirty="0"/>
              <a:t>AWS Simple Storage Service (S3)</a:t>
            </a:r>
          </a:p>
          <a:p>
            <a:pPr lvl="1">
              <a:spcBef>
                <a:spcPts val="0"/>
              </a:spcBef>
              <a:spcAft>
                <a:spcPts val="100"/>
              </a:spcAft>
            </a:pPr>
            <a:r>
              <a:rPr lang="en-US" sz="1400" dirty="0"/>
              <a:t>Web content/web serving</a:t>
            </a:r>
          </a:p>
          <a:p>
            <a:pPr lvl="1">
              <a:spcBef>
                <a:spcPts val="0"/>
              </a:spcBef>
              <a:spcAft>
                <a:spcPts val="100"/>
              </a:spcAft>
            </a:pPr>
            <a:endParaRPr lang="en-US" sz="1400" dirty="0"/>
          </a:p>
          <a:p>
            <a:pPr>
              <a:spcBef>
                <a:spcPts val="0"/>
              </a:spcBef>
              <a:spcAft>
                <a:spcPts val="100"/>
              </a:spcAft>
            </a:pPr>
            <a:r>
              <a:rPr lang="en-US" sz="1600" dirty="0"/>
              <a:t>REST</a:t>
            </a:r>
          </a:p>
          <a:p>
            <a:pPr lvl="1">
              <a:spcBef>
                <a:spcPts val="0"/>
              </a:spcBef>
              <a:spcAft>
                <a:spcPts val="100"/>
              </a:spcAft>
            </a:pPr>
            <a:r>
              <a:rPr lang="en-US" sz="1400" dirty="0"/>
              <a:t>Concepts</a:t>
            </a:r>
          </a:p>
          <a:p>
            <a:pPr lvl="1">
              <a:spcBef>
                <a:spcPts val="0"/>
              </a:spcBef>
              <a:spcAft>
                <a:spcPts val="100"/>
              </a:spcAft>
            </a:pPr>
            <a:r>
              <a:rPr lang="en-US" sz="1400" dirty="0"/>
              <a:t>API definition and Open API</a:t>
            </a:r>
          </a:p>
          <a:p>
            <a:pPr lvl="1">
              <a:spcBef>
                <a:spcPts val="0"/>
              </a:spcBef>
              <a:spcAft>
                <a:spcPts val="100"/>
              </a:spcAft>
            </a:pPr>
            <a:r>
              <a:rPr lang="en-US" sz="1400" dirty="0"/>
              <a:t>Some Examples</a:t>
            </a:r>
          </a:p>
          <a:p>
            <a:pPr>
              <a:spcBef>
                <a:spcPts val="0"/>
              </a:spcBef>
              <a:spcAft>
                <a:spcPts val="100"/>
              </a:spcAft>
            </a:pPr>
            <a:endParaRPr lang="en-US" sz="1600" dirty="0"/>
          </a:p>
          <a:p>
            <a:pPr>
              <a:spcBef>
                <a:spcPts val="0"/>
              </a:spcBef>
              <a:spcAft>
                <a:spcPts val="100"/>
              </a:spcAft>
            </a:pPr>
            <a:r>
              <a:rPr lang="en-US" sz="1600" dirty="0"/>
              <a:t>Platform-as-a-Service</a:t>
            </a:r>
          </a:p>
          <a:p>
            <a:pPr lvl="1">
              <a:spcBef>
                <a:spcPts val="0"/>
              </a:spcBef>
              <a:spcAft>
                <a:spcPts val="100"/>
              </a:spcAft>
            </a:pPr>
            <a:r>
              <a:rPr lang="en-US" sz="1400" dirty="0"/>
              <a:t>Comparison to VMs and Infrastructure-as-a-Service</a:t>
            </a:r>
          </a:p>
          <a:p>
            <a:pPr lvl="1">
              <a:spcBef>
                <a:spcPts val="0"/>
              </a:spcBef>
              <a:spcAft>
                <a:spcPts val="100"/>
              </a:spcAft>
            </a:pPr>
            <a:r>
              <a:rPr lang="en-US" sz="1400" dirty="0"/>
              <a:t>Elastic Beanstalk</a:t>
            </a:r>
          </a:p>
          <a:p>
            <a:pPr lvl="1">
              <a:spcBef>
                <a:spcPts val="0"/>
              </a:spcBef>
              <a:spcAft>
                <a:spcPts val="100"/>
              </a:spcAft>
            </a:pPr>
            <a:endParaRPr lang="en-US" sz="1400" dirty="0"/>
          </a:p>
          <a:p>
            <a:pPr>
              <a:spcBef>
                <a:spcPts val="0"/>
              </a:spcBef>
              <a:spcAft>
                <a:spcPts val="100"/>
              </a:spcAft>
            </a:pPr>
            <a:r>
              <a:rPr lang="en-US" sz="1600" dirty="0"/>
              <a:t>Sprint 1.</a:t>
            </a:r>
          </a:p>
        </p:txBody>
      </p:sp>
      <p:sp>
        <p:nvSpPr>
          <p:cNvPr id="3" name="Title 2">
            <a:extLst>
              <a:ext uri="{FF2B5EF4-FFF2-40B4-BE49-F238E27FC236}">
                <a16:creationId xmlns:a16="http://schemas.microsoft.com/office/drawing/2014/main" id="{E7BA238A-D8DC-5345-AE57-C7BDD594104B}"/>
              </a:ext>
            </a:extLst>
          </p:cNvPr>
          <p:cNvSpPr>
            <a:spLocks noGrp="1"/>
          </p:cNvSpPr>
          <p:nvPr>
            <p:ph type="title"/>
          </p:nvPr>
        </p:nvSpPr>
        <p:spPr/>
        <p:txBody>
          <a:bodyPr/>
          <a:lstStyle/>
          <a:p>
            <a:r>
              <a:rPr lang="en-US" dirty="0"/>
              <a:t>Contents</a:t>
            </a:r>
          </a:p>
        </p:txBody>
      </p:sp>
      <p:sp>
        <p:nvSpPr>
          <p:cNvPr id="4" name="Rounded Rectangle 3">
            <a:extLst>
              <a:ext uri="{FF2B5EF4-FFF2-40B4-BE49-F238E27FC236}">
                <a16:creationId xmlns:a16="http://schemas.microsoft.com/office/drawing/2014/main" id="{E287DBF7-E413-3AF2-807C-8874632DE6EB}"/>
              </a:ext>
            </a:extLst>
          </p:cNvPr>
          <p:cNvSpPr/>
          <p:nvPr/>
        </p:nvSpPr>
        <p:spPr>
          <a:xfrm>
            <a:off x="6019800" y="552450"/>
            <a:ext cx="1981200" cy="1143000"/>
          </a:xfrm>
          <a:prstGeom prst="roundRect">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Cover VM</a:t>
            </a:r>
            <a:br>
              <a:rPr lang="en-US" sz="1600" dirty="0"/>
            </a:br>
            <a:r>
              <a:rPr lang="en-US" sz="1600" dirty="0"/>
              <a:t>Stuff from</a:t>
            </a:r>
            <a:br>
              <a:rPr lang="en-US" sz="1600" dirty="0"/>
            </a:br>
            <a:r>
              <a:rPr lang="en-US" sz="1600" dirty="0"/>
              <a:t>Lecture 1</a:t>
            </a:r>
          </a:p>
        </p:txBody>
      </p:sp>
      <p:cxnSp>
        <p:nvCxnSpPr>
          <p:cNvPr id="6" name="Straight Arrow Connector 5">
            <a:extLst>
              <a:ext uri="{FF2B5EF4-FFF2-40B4-BE49-F238E27FC236}">
                <a16:creationId xmlns:a16="http://schemas.microsoft.com/office/drawing/2014/main" id="{8D85EAC1-61EF-7A22-CAC2-36C96ABECC17}"/>
              </a:ext>
            </a:extLst>
          </p:cNvPr>
          <p:cNvCxnSpPr/>
          <p:nvPr/>
        </p:nvCxnSpPr>
        <p:spPr>
          <a:xfrm flipH="1" flipV="1">
            <a:off x="2667000" y="666750"/>
            <a:ext cx="3276600" cy="76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8159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Concepts</a:t>
            </a:r>
          </a:p>
        </p:txBody>
      </p:sp>
      <p:sp>
        <p:nvSpPr>
          <p:cNvPr id="4" name="TextBox 11">
            <a:extLst>
              <a:ext uri="{FF2B5EF4-FFF2-40B4-BE49-F238E27FC236}">
                <a16:creationId xmlns:a16="http://schemas.microsoft.com/office/drawing/2014/main" id="{412777B5-CCE3-4120-9329-5038D70D440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Containers,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4283972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862DA3-8439-14B6-FB35-54621CC4DF48}"/>
              </a:ext>
            </a:extLst>
          </p:cNvPr>
          <p:cNvSpPr/>
          <p:nvPr/>
        </p:nvSpPr>
        <p:spPr>
          <a:xfrm>
            <a:off x="1143000" y="3790950"/>
            <a:ext cx="7696200" cy="60960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Physical: CPU, RAM, Disk, Networking</a:t>
            </a:r>
          </a:p>
        </p:txBody>
      </p:sp>
      <p:sp>
        <p:nvSpPr>
          <p:cNvPr id="5" name="Rectangle 4">
            <a:extLst>
              <a:ext uri="{FF2B5EF4-FFF2-40B4-BE49-F238E27FC236}">
                <a16:creationId xmlns:a16="http://schemas.microsoft.com/office/drawing/2014/main" id="{7DC9E185-0E47-158F-8B6A-C5839123580D}"/>
              </a:ext>
            </a:extLst>
          </p:cNvPr>
          <p:cNvSpPr/>
          <p:nvPr/>
        </p:nvSpPr>
        <p:spPr>
          <a:xfrm>
            <a:off x="1118616" y="2876550"/>
            <a:ext cx="2743200" cy="60960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Virtual: CPU, RAM, Disk, Networking</a:t>
            </a:r>
          </a:p>
        </p:txBody>
      </p:sp>
      <p:sp>
        <p:nvSpPr>
          <p:cNvPr id="6" name="Rectangle 5">
            <a:extLst>
              <a:ext uri="{FF2B5EF4-FFF2-40B4-BE49-F238E27FC236}">
                <a16:creationId xmlns:a16="http://schemas.microsoft.com/office/drawing/2014/main" id="{D4F221AA-F032-8EC3-F0A6-30F731A9B7B7}"/>
              </a:ext>
            </a:extLst>
          </p:cNvPr>
          <p:cNvSpPr/>
          <p:nvPr/>
        </p:nvSpPr>
        <p:spPr>
          <a:xfrm>
            <a:off x="3886200" y="2876550"/>
            <a:ext cx="2641092" cy="60960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Virtual: CPU, RAM, Disk, Networking</a:t>
            </a:r>
          </a:p>
        </p:txBody>
      </p:sp>
      <p:sp>
        <p:nvSpPr>
          <p:cNvPr id="7" name="Rectangle 6">
            <a:extLst>
              <a:ext uri="{FF2B5EF4-FFF2-40B4-BE49-F238E27FC236}">
                <a16:creationId xmlns:a16="http://schemas.microsoft.com/office/drawing/2014/main" id="{1EB07309-937E-2051-9D89-64748601DF39}"/>
              </a:ext>
            </a:extLst>
          </p:cNvPr>
          <p:cNvSpPr/>
          <p:nvPr/>
        </p:nvSpPr>
        <p:spPr>
          <a:xfrm>
            <a:off x="1118616" y="3524250"/>
            <a:ext cx="5402580" cy="22860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Hypervisor</a:t>
            </a:r>
          </a:p>
        </p:txBody>
      </p:sp>
      <p:sp>
        <p:nvSpPr>
          <p:cNvPr id="8" name="Rectangle 7">
            <a:extLst>
              <a:ext uri="{FF2B5EF4-FFF2-40B4-BE49-F238E27FC236}">
                <a16:creationId xmlns:a16="http://schemas.microsoft.com/office/drawing/2014/main" id="{81E116B4-9279-BA7A-F86F-8EA2BDF73E9F}"/>
              </a:ext>
            </a:extLst>
          </p:cNvPr>
          <p:cNvSpPr/>
          <p:nvPr/>
        </p:nvSpPr>
        <p:spPr>
          <a:xfrm>
            <a:off x="6629400" y="3486150"/>
            <a:ext cx="2133600" cy="22860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Docker</a:t>
            </a:r>
          </a:p>
        </p:txBody>
      </p:sp>
      <p:sp>
        <p:nvSpPr>
          <p:cNvPr id="9" name="Rectangle 8">
            <a:extLst>
              <a:ext uri="{FF2B5EF4-FFF2-40B4-BE49-F238E27FC236}">
                <a16:creationId xmlns:a16="http://schemas.microsoft.com/office/drawing/2014/main" id="{66614D7F-1469-7DB6-5DA9-3FA441D5D972}"/>
              </a:ext>
            </a:extLst>
          </p:cNvPr>
          <p:cNvSpPr/>
          <p:nvPr/>
        </p:nvSpPr>
        <p:spPr>
          <a:xfrm>
            <a:off x="6647688" y="2952750"/>
            <a:ext cx="972312" cy="45720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Containers</a:t>
            </a:r>
          </a:p>
        </p:txBody>
      </p:sp>
      <p:sp>
        <p:nvSpPr>
          <p:cNvPr id="10" name="Rectangle 9">
            <a:extLst>
              <a:ext uri="{FF2B5EF4-FFF2-40B4-BE49-F238E27FC236}">
                <a16:creationId xmlns:a16="http://schemas.microsoft.com/office/drawing/2014/main" id="{6EAC406A-FA0D-C4C2-D1FC-A7C590C70430}"/>
              </a:ext>
            </a:extLst>
          </p:cNvPr>
          <p:cNvSpPr/>
          <p:nvPr/>
        </p:nvSpPr>
        <p:spPr>
          <a:xfrm>
            <a:off x="7725156" y="2952750"/>
            <a:ext cx="972312" cy="45720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Containers</a:t>
            </a:r>
          </a:p>
        </p:txBody>
      </p:sp>
      <p:sp>
        <p:nvSpPr>
          <p:cNvPr id="11" name="Rectangle 10">
            <a:extLst>
              <a:ext uri="{FF2B5EF4-FFF2-40B4-BE49-F238E27FC236}">
                <a16:creationId xmlns:a16="http://schemas.microsoft.com/office/drawing/2014/main" id="{E46E427D-883D-11AE-884F-5F3338CF2619}"/>
              </a:ext>
            </a:extLst>
          </p:cNvPr>
          <p:cNvSpPr/>
          <p:nvPr/>
        </p:nvSpPr>
        <p:spPr>
          <a:xfrm>
            <a:off x="1118616" y="2190750"/>
            <a:ext cx="7554468" cy="60960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PaaS</a:t>
            </a:r>
          </a:p>
        </p:txBody>
      </p:sp>
      <p:sp>
        <p:nvSpPr>
          <p:cNvPr id="12" name="Rectangle 11">
            <a:extLst>
              <a:ext uri="{FF2B5EF4-FFF2-40B4-BE49-F238E27FC236}">
                <a16:creationId xmlns:a16="http://schemas.microsoft.com/office/drawing/2014/main" id="{9F154C70-482D-1915-4D7E-8A176F0BBC09}"/>
              </a:ext>
            </a:extLst>
          </p:cNvPr>
          <p:cNvSpPr/>
          <p:nvPr/>
        </p:nvSpPr>
        <p:spPr>
          <a:xfrm>
            <a:off x="1115568" y="1517142"/>
            <a:ext cx="7554468" cy="60960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FaaS</a:t>
            </a:r>
            <a:endParaRPr lang="en-US" sz="1100" dirty="0"/>
          </a:p>
        </p:txBody>
      </p:sp>
    </p:spTree>
    <p:extLst>
      <p:ext uri="{BB962C8B-B14F-4D97-AF65-F5344CB8AC3E}">
        <p14:creationId xmlns:p14="http://schemas.microsoft.com/office/powerpoint/2010/main" val="2142992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38E562-0615-A44F-940F-0A001B963431}"/>
              </a:ext>
            </a:extLst>
          </p:cNvPr>
          <p:cNvSpPr>
            <a:spLocks noGrp="1"/>
          </p:cNvSpPr>
          <p:nvPr>
            <p:ph idx="1"/>
          </p:nvPr>
        </p:nvSpPr>
        <p:spPr/>
        <p:txBody>
          <a:bodyPr/>
          <a:lstStyle/>
          <a:p>
            <a:r>
              <a:rPr lang="en-US" sz="1800" dirty="0"/>
              <a:t>I have one big computer and I want to run multiple applications.</a:t>
            </a:r>
          </a:p>
          <a:p>
            <a:r>
              <a:rPr lang="en-US" sz="1800" dirty="0"/>
              <a:t>This creates several challenges, e.g.</a:t>
            </a:r>
          </a:p>
          <a:p>
            <a:pPr lvl="1"/>
            <a:r>
              <a:rPr lang="en-US" sz="1600" dirty="0"/>
              <a:t>Resource sharing and allocation (CPU, memory, disk, ... ...)</a:t>
            </a:r>
          </a:p>
          <a:p>
            <a:pPr lvl="1"/>
            <a:r>
              <a:rPr lang="en-US" sz="1600" dirty="0"/>
              <a:t>Isolation: Application A should not be able to corrupt/mess with application B’s files, memory, ... ...</a:t>
            </a:r>
          </a:p>
          <a:p>
            <a:pPr lvl="1"/>
            <a:r>
              <a:rPr lang="en-US" sz="1600" dirty="0"/>
              <a:t>Configuration: Applications require libraries, versions of libraries, prerequisites, compiler/interpreter levels, ... ...</a:t>
            </a:r>
          </a:p>
          <a:p>
            <a:r>
              <a:rPr lang="en-US" sz="1800" dirty="0"/>
              <a:t>Basically, I want a way to someone package or fence all of this.</a:t>
            </a:r>
            <a:br>
              <a:rPr lang="en-US" sz="1800" dirty="0"/>
            </a:br>
            <a:r>
              <a:rPr lang="en-US" sz="1800" dirty="0"/>
              <a:t>We see some of the issues with Java </a:t>
            </a:r>
            <a:r>
              <a:rPr lang="en-US" sz="1800" dirty="0" err="1"/>
              <a:t>Classpath</a:t>
            </a:r>
            <a:r>
              <a:rPr lang="en-US" sz="1800" dirty="0"/>
              <a:t>, Python environments, ...</a:t>
            </a:r>
          </a:p>
          <a:p>
            <a:r>
              <a:rPr lang="en-US" sz="1800" dirty="0"/>
              <a:t>There are a few ways to do this:</a:t>
            </a:r>
          </a:p>
          <a:p>
            <a:pPr lvl="1"/>
            <a:r>
              <a:rPr lang="en-US" sz="1600" dirty="0"/>
              <a:t>OS process and paths.</a:t>
            </a:r>
          </a:p>
          <a:p>
            <a:pPr lvl="1"/>
            <a:r>
              <a:rPr lang="en-US" sz="1600" dirty="0"/>
              <a:t>VMs</a:t>
            </a:r>
          </a:p>
          <a:p>
            <a:pPr lvl="1"/>
            <a:r>
              <a:rPr lang="en-US" sz="1600" dirty="0"/>
              <a:t>Containers</a:t>
            </a:r>
          </a:p>
        </p:txBody>
      </p:sp>
      <p:sp>
        <p:nvSpPr>
          <p:cNvPr id="3" name="Title 2">
            <a:extLst>
              <a:ext uri="{FF2B5EF4-FFF2-40B4-BE49-F238E27FC236}">
                <a16:creationId xmlns:a16="http://schemas.microsoft.com/office/drawing/2014/main" id="{C660AF52-3E14-5A49-87E3-8262DAB19A90}"/>
              </a:ext>
            </a:extLst>
          </p:cNvPr>
          <p:cNvSpPr>
            <a:spLocks noGrp="1"/>
          </p:cNvSpPr>
          <p:nvPr>
            <p:ph type="title"/>
          </p:nvPr>
        </p:nvSpPr>
        <p:spPr/>
        <p:txBody>
          <a:bodyPr/>
          <a:lstStyle/>
          <a:p>
            <a:r>
              <a:rPr lang="en-US" dirty="0"/>
              <a:t>Fundamental, Recurring Problem</a:t>
            </a:r>
          </a:p>
        </p:txBody>
      </p:sp>
    </p:spTree>
    <p:extLst>
      <p:ext uri="{BB962C8B-B14F-4D97-AF65-F5344CB8AC3E}">
        <p14:creationId xmlns:p14="http://schemas.microsoft.com/office/powerpoint/2010/main" val="778915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FA2EFC-44A9-164B-99AA-E554910F9165}"/>
              </a:ext>
            </a:extLst>
          </p:cNvPr>
          <p:cNvSpPr>
            <a:spLocks noGrp="1"/>
          </p:cNvSpPr>
          <p:nvPr>
            <p:ph type="title"/>
          </p:nvPr>
        </p:nvSpPr>
        <p:spPr/>
        <p:txBody>
          <a:bodyPr/>
          <a:lstStyle/>
          <a:p>
            <a:r>
              <a:rPr lang="en-US" dirty="0"/>
              <a:t>Containers and VMs</a:t>
            </a:r>
          </a:p>
        </p:txBody>
      </p:sp>
      <p:pic>
        <p:nvPicPr>
          <p:cNvPr id="4" name="Picture 3">
            <a:extLst>
              <a:ext uri="{FF2B5EF4-FFF2-40B4-BE49-F238E27FC236}">
                <a16:creationId xmlns:a16="http://schemas.microsoft.com/office/drawing/2014/main" id="{7EF4B30F-A03B-E446-AD1D-55D0EB28651A}"/>
              </a:ext>
            </a:extLst>
          </p:cNvPr>
          <p:cNvPicPr>
            <a:picLocks noChangeAspect="1"/>
          </p:cNvPicPr>
          <p:nvPr/>
        </p:nvPicPr>
        <p:blipFill>
          <a:blip r:embed="rId2"/>
          <a:stretch>
            <a:fillRect/>
          </a:stretch>
        </p:blipFill>
        <p:spPr>
          <a:xfrm>
            <a:off x="1066800" y="666750"/>
            <a:ext cx="6217444" cy="3989803"/>
          </a:xfrm>
          <a:prstGeom prst="rect">
            <a:avLst/>
          </a:prstGeom>
        </p:spPr>
      </p:pic>
    </p:spTree>
    <p:extLst>
      <p:ext uri="{BB962C8B-B14F-4D97-AF65-F5344CB8AC3E}">
        <p14:creationId xmlns:p14="http://schemas.microsoft.com/office/powerpoint/2010/main" val="2462924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EB3937-4BD3-104D-ADA0-7C7372E5E527}"/>
              </a:ext>
            </a:extLst>
          </p:cNvPr>
          <p:cNvSpPr>
            <a:spLocks noGrp="1"/>
          </p:cNvSpPr>
          <p:nvPr>
            <p:ph idx="1"/>
          </p:nvPr>
        </p:nvSpPr>
        <p:spPr/>
        <p:txBody>
          <a:bodyPr/>
          <a:lstStyle/>
          <a:p>
            <a:r>
              <a:rPr lang="en-US" dirty="0"/>
              <a:t>“</a:t>
            </a:r>
            <a:r>
              <a:rPr lang="en-US" dirty="0" err="1"/>
              <a:t>cgroups</a:t>
            </a:r>
            <a:r>
              <a:rPr lang="en-US" dirty="0"/>
              <a:t> (abbreviated from control groups) is a Linux kernel feature that limits, accounts for, and isolates the resource usage (CPU, memory, disk I/O, network, etc.) of a collection of processes.”</a:t>
            </a:r>
            <a:br>
              <a:rPr lang="en-US" dirty="0"/>
            </a:br>
            <a:endParaRPr lang="en-US" dirty="0"/>
          </a:p>
          <a:p>
            <a:r>
              <a:rPr lang="en-US" dirty="0"/>
              <a:t>“Namespaces are a feature of the Linux kernel that partitions kernel resources such that one set of processes sees one set of resources while another set of processes sees a different set of resources. </a:t>
            </a:r>
            <a:br>
              <a:rPr lang="en-US" dirty="0"/>
            </a:br>
            <a:r>
              <a:rPr lang="en-US" dirty="0"/>
              <a:t>... ...</a:t>
            </a:r>
            <a:br>
              <a:rPr lang="en-US" dirty="0"/>
            </a:br>
            <a:r>
              <a:rPr lang="en-US" dirty="0"/>
              <a:t>those namespaces refer to distinct resources. Resources may exist in multiple spaces. Examples of such resources are process IDs, hostnames, user IDs, file names, and some names associated with network access, ...”</a:t>
            </a:r>
          </a:p>
        </p:txBody>
      </p:sp>
      <p:sp>
        <p:nvSpPr>
          <p:cNvPr id="3" name="Title 2">
            <a:extLst>
              <a:ext uri="{FF2B5EF4-FFF2-40B4-BE49-F238E27FC236}">
                <a16:creationId xmlns:a16="http://schemas.microsoft.com/office/drawing/2014/main" id="{074177DE-5A7C-DC46-902D-B367A1CCF713}"/>
              </a:ext>
            </a:extLst>
          </p:cNvPr>
          <p:cNvSpPr>
            <a:spLocks noGrp="1"/>
          </p:cNvSpPr>
          <p:nvPr>
            <p:ph type="title"/>
          </p:nvPr>
        </p:nvSpPr>
        <p:spPr/>
        <p:txBody>
          <a:bodyPr/>
          <a:lstStyle/>
          <a:p>
            <a:r>
              <a:rPr lang="en-US" dirty="0"/>
              <a:t>Concept (from Wikipedia)</a:t>
            </a:r>
          </a:p>
        </p:txBody>
      </p:sp>
    </p:spTree>
    <p:extLst>
      <p:ext uri="{BB962C8B-B14F-4D97-AF65-F5344CB8AC3E}">
        <p14:creationId xmlns:p14="http://schemas.microsoft.com/office/powerpoint/2010/main" val="5448034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63964</TotalTime>
  <Words>3348</Words>
  <Application>Microsoft Macintosh PowerPoint</Application>
  <PresentationFormat>On-screen Show (16:9)</PresentationFormat>
  <Paragraphs>293</Paragraphs>
  <Slides>44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charter</vt:lpstr>
      <vt:lpstr>Museo For Dell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Fundamental, Recurring Problem</vt:lpstr>
      <vt:lpstr>Containers and VMs</vt:lpstr>
      <vt:lpstr>Concept (from Wikipedia)</vt:lpstr>
      <vt:lpstr>Containers vs VMs</vt:lpstr>
      <vt:lpstr>Some Container/Docker Implementation Concepts</vt:lpstr>
      <vt:lpstr>Containers and Some Docker Overview </vt:lpstr>
      <vt:lpstr>PowerPoint Presentation</vt:lpstr>
      <vt:lpstr>Simple Tutorial</vt:lpstr>
      <vt:lpstr>Simple Flask Example</vt:lpstr>
      <vt:lpstr>Deploying to EC2</vt:lpstr>
      <vt:lpstr>PowerPoint Presentation</vt:lpstr>
      <vt:lpstr>Microservices</vt:lpstr>
      <vt:lpstr>Microservices</vt:lpstr>
      <vt:lpstr>SOLID Principles</vt:lpstr>
      <vt:lpstr>12 Factor Applications</vt:lpstr>
      <vt:lpstr>Microservices Scalability Cube</vt:lpstr>
      <vt:lpstr>XYZ – Scaling</vt:lpstr>
      <vt:lpstr>Patterns and Anti-patterns</vt:lpstr>
      <vt:lpstr>PowerPoint Presentation</vt:lpstr>
      <vt:lpstr>PowerPoint Presentation</vt:lpstr>
      <vt:lpstr>REST (https://restfulapi.net/)</vt:lpstr>
      <vt:lpstr>Resources</vt:lpstr>
      <vt:lpstr>REST – Resource Oriented</vt:lpstr>
      <vt:lpstr>PowerPoint Presentation</vt:lpstr>
      <vt:lpstr>REST Principles</vt:lpstr>
      <vt:lpstr>PowerPoint Presentation</vt:lpstr>
      <vt:lpstr>Linked Data</vt:lpstr>
      <vt:lpstr>Resource Paths</vt:lpstr>
      <vt:lpstr>PowerPoint Presentation</vt:lpstr>
      <vt:lpstr>PowerPoint Presentation</vt:lpstr>
      <vt:lpstr>Full Stack Web Application – Reminder</vt:lpstr>
      <vt:lpstr>PowerPoint Presentation</vt:lpstr>
      <vt:lpstr>BLOB: Binary Large Object</vt:lpstr>
      <vt:lpstr>Simple Example</vt:lpstr>
      <vt:lpstr>Amazon S3</vt:lpstr>
      <vt:lpstr>AWS S3</vt:lpstr>
      <vt:lpstr>Simple S3 Example</vt:lpstr>
      <vt:lpstr>Contents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589</cp:revision>
  <cp:lastPrinted>2022-09-14T18:24:03Z</cp:lastPrinted>
  <dcterms:created xsi:type="dcterms:W3CDTF">2010-04-12T23:12:02Z</dcterms:created>
  <dcterms:modified xsi:type="dcterms:W3CDTF">2023-09-21T12:36:48Z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